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3" r:id="rId1"/>
  </p:sldMasterIdLst>
  <p:notesMasterIdLst>
    <p:notesMasterId r:id="rId43"/>
  </p:notesMasterIdLst>
  <p:sldIdLst>
    <p:sldId id="258" r:id="rId2"/>
    <p:sldId id="259" r:id="rId3"/>
    <p:sldId id="260" r:id="rId4"/>
    <p:sldId id="313" r:id="rId5"/>
    <p:sldId id="314" r:id="rId6"/>
    <p:sldId id="350" r:id="rId7"/>
    <p:sldId id="311" r:id="rId8"/>
    <p:sldId id="315" r:id="rId9"/>
    <p:sldId id="351" r:id="rId10"/>
    <p:sldId id="352" r:id="rId11"/>
    <p:sldId id="355" r:id="rId12"/>
    <p:sldId id="353" r:id="rId13"/>
    <p:sldId id="357" r:id="rId14"/>
    <p:sldId id="359" r:id="rId15"/>
    <p:sldId id="362" r:id="rId16"/>
    <p:sldId id="363" r:id="rId17"/>
    <p:sldId id="360" r:id="rId18"/>
    <p:sldId id="361" r:id="rId19"/>
    <p:sldId id="365" r:id="rId20"/>
    <p:sldId id="312" r:id="rId21"/>
    <p:sldId id="367" r:id="rId22"/>
    <p:sldId id="368" r:id="rId23"/>
    <p:sldId id="369" r:id="rId24"/>
    <p:sldId id="370" r:id="rId25"/>
    <p:sldId id="371" r:id="rId26"/>
    <p:sldId id="372" r:id="rId27"/>
    <p:sldId id="373" r:id="rId28"/>
    <p:sldId id="396" r:id="rId29"/>
    <p:sldId id="395" r:id="rId30"/>
    <p:sldId id="397" r:id="rId31"/>
    <p:sldId id="356" r:id="rId32"/>
    <p:sldId id="358" r:id="rId33"/>
    <p:sldId id="377" r:id="rId34"/>
    <p:sldId id="378" r:id="rId35"/>
    <p:sldId id="379" r:id="rId36"/>
    <p:sldId id="380" r:id="rId37"/>
    <p:sldId id="381" r:id="rId38"/>
    <p:sldId id="382" r:id="rId39"/>
    <p:sldId id="392" r:id="rId40"/>
    <p:sldId id="393" r:id="rId41"/>
    <p:sldId id="39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E0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94780"/>
  </p:normalViewPr>
  <p:slideViewPr>
    <p:cSldViewPr snapToGrid="0" snapToObjects="1" showGuides="1">
      <p:cViewPr varScale="1">
        <p:scale>
          <a:sx n="84" d="100"/>
          <a:sy n="84" d="100"/>
        </p:scale>
        <p:origin x="200" y="960"/>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3C18D-7D5D-9E47-A0FC-BBD26D0E1D9B}" type="datetimeFigureOut">
              <a:rPr lang="en-US" smtClean="0"/>
              <a:t>12/3/18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C1623-6B39-8543-823A-29D9E60F177C}" type="slidenum">
              <a:rPr lang="en-US" smtClean="0"/>
              <a:t>‹#›</a:t>
            </a:fld>
            <a:endParaRPr lang="en-US"/>
          </a:p>
        </p:txBody>
      </p:sp>
    </p:spTree>
    <p:extLst>
      <p:ext uri="{BB962C8B-B14F-4D97-AF65-F5344CB8AC3E}">
        <p14:creationId xmlns:p14="http://schemas.microsoft.com/office/powerpoint/2010/main" val="6050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C1623-6B39-8543-823A-29D9E60F177C}" type="slidenum">
              <a:rPr lang="en-US" smtClean="0"/>
              <a:t>29</a:t>
            </a:fld>
            <a:endParaRPr lang="en-US"/>
          </a:p>
        </p:txBody>
      </p:sp>
    </p:spTree>
    <p:extLst>
      <p:ext uri="{BB962C8B-B14F-4D97-AF65-F5344CB8AC3E}">
        <p14:creationId xmlns:p14="http://schemas.microsoft.com/office/powerpoint/2010/main" val="39052380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616E8F-BF65-1643-9F00-FF84D0665BC6}" type="slidenum">
              <a:rPr lang="en-US" smtClean="0"/>
              <a:t>‹#›</a:t>
            </a:fld>
            <a:endParaRPr lang="en-US"/>
          </a:p>
        </p:txBody>
      </p:sp>
    </p:spTree>
    <p:extLst>
      <p:ext uri="{BB962C8B-B14F-4D97-AF65-F5344CB8AC3E}">
        <p14:creationId xmlns:p14="http://schemas.microsoft.com/office/powerpoint/2010/main" val="12516167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23: AB Testing</a:t>
            </a:r>
          </a:p>
        </p:txBody>
      </p:sp>
    </p:spTree>
    <p:extLst>
      <p:ext uri="{BB962C8B-B14F-4D97-AF65-F5344CB8AC3E}">
        <p14:creationId xmlns:p14="http://schemas.microsoft.com/office/powerpoint/2010/main" val="193201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Assigning subject to treatments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932496" y="983807"/>
            <a:ext cx="10327008" cy="5253707"/>
          </a:xfrm>
        </p:spPr>
        <p:txBody>
          <a:bodyPr/>
          <a:lstStyle/>
          <a:p>
            <a:r>
              <a:rPr lang="en-US" sz="2600" dirty="0"/>
              <a:t>In order to balance confounders, the subjects must be properly randomly assigned to the treatment groups, and sufficient enough sample sizes need to be used.</a:t>
            </a:r>
            <a:endParaRPr lang="en-US" sz="900" dirty="0"/>
          </a:p>
          <a:p>
            <a:endParaRPr lang="en-US" sz="900" dirty="0"/>
          </a:p>
          <a:p>
            <a:r>
              <a:rPr lang="en-US" sz="2600" dirty="0"/>
              <a:t>For a CRD with 2 treatment arms, how can this randomization be performed via a computer? </a:t>
            </a:r>
            <a:endParaRPr lang="en-US" dirty="0"/>
          </a:p>
          <a:p>
            <a:endParaRPr lang="en-US" sz="900" dirty="0"/>
          </a:p>
          <a:p>
            <a:r>
              <a:rPr lang="en-US" sz="2600" dirty="0"/>
              <a:t>You can just sample </a:t>
            </a:r>
            <a:r>
              <a:rPr lang="en-US" sz="2600" i="1" dirty="0"/>
              <a:t>n</a:t>
            </a:r>
            <a:r>
              <a:rPr lang="en-US" sz="2600" dirty="0"/>
              <a:t>/2 numbers from the values 1, 2, ..., </a:t>
            </a:r>
            <a:r>
              <a:rPr lang="en-US" sz="2600" i="1" dirty="0"/>
              <a:t>n</a:t>
            </a:r>
            <a:r>
              <a:rPr lang="en-US" sz="2600" dirty="0"/>
              <a:t> without replacement and assign those individuals (in a list) to treatment group </a:t>
            </a:r>
            <a:r>
              <a:rPr lang="en-US" sz="2600" i="1" dirty="0"/>
              <a:t>A</a:t>
            </a:r>
            <a:r>
              <a:rPr lang="en-US" sz="2600" dirty="0"/>
              <a:t>, and the rest to treatments group </a:t>
            </a:r>
            <a:r>
              <a:rPr lang="en-US" sz="2600" i="1" dirty="0"/>
              <a:t>B</a:t>
            </a:r>
            <a:r>
              <a:rPr lang="en-US" sz="2600" dirty="0"/>
              <a:t>.  This is equivalent to sorting the list of numbers, with the first half going to treatment </a:t>
            </a:r>
            <a:r>
              <a:rPr lang="en-US" sz="2600" i="1" dirty="0"/>
              <a:t>A</a:t>
            </a:r>
            <a:r>
              <a:rPr lang="en-US" sz="2600" dirty="0"/>
              <a:t> and the rest going to treatment </a:t>
            </a:r>
            <a:r>
              <a:rPr lang="en-US" sz="2600" i="1" dirty="0"/>
              <a:t>B</a:t>
            </a:r>
            <a:r>
              <a:rPr lang="en-US" sz="2600" dirty="0"/>
              <a:t>.</a:t>
            </a:r>
          </a:p>
          <a:p>
            <a:endParaRPr lang="en-US" sz="900" dirty="0"/>
          </a:p>
          <a:p>
            <a:r>
              <a:rPr lang="en-US" sz="2600" dirty="0"/>
              <a:t>This is just like a 50-50 test-train split!	</a:t>
            </a:r>
            <a:endParaRPr lang="en-US" sz="26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10</a:t>
            </a:fld>
            <a:endParaRPr lang="en-US"/>
          </a:p>
        </p:txBody>
      </p:sp>
    </p:spTree>
    <p:extLst>
      <p:ext uri="{BB962C8B-B14F-4D97-AF65-F5344CB8AC3E}">
        <p14:creationId xmlns:p14="http://schemas.microsoft.com/office/powerpoint/2010/main" val="385943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t</a:t>
            </a:r>
            <a:r>
              <a:rPr lang="en-US" dirty="0"/>
              <a:t>-tests, binomial </a:t>
            </a:r>
            <a:r>
              <a:rPr lang="en-US" i="1" dirty="0"/>
              <a:t>z</a:t>
            </a:r>
            <a:r>
              <a:rPr lang="en-US" dirty="0"/>
              <a:t>-test, fisher exact test, oh my!</a:t>
            </a:r>
          </a:p>
        </p:txBody>
      </p:sp>
      <p:sp>
        <p:nvSpPr>
          <p:cNvPr id="3" name="Slide Number Placeholder 2"/>
          <p:cNvSpPr>
            <a:spLocks noGrp="1"/>
          </p:cNvSpPr>
          <p:nvPr>
            <p:ph type="sldNum" sz="quarter" idx="12"/>
          </p:nvPr>
        </p:nvSpPr>
        <p:spPr/>
        <p:txBody>
          <a:bodyPr/>
          <a:lstStyle/>
          <a:p>
            <a:fld id="{47445CB2-BF6F-6E49-AC61-7BDDE2E02F5B}" type="slidenum">
              <a:rPr lang="en-US" smtClean="0"/>
              <a:t>11</a:t>
            </a:fld>
            <a:endParaRPr lang="en-US"/>
          </a:p>
        </p:txBody>
      </p:sp>
    </p:spTree>
    <p:extLst>
      <p:ext uri="{BB962C8B-B14F-4D97-AF65-F5344CB8AC3E}">
        <p14:creationId xmlns:p14="http://schemas.microsoft.com/office/powerpoint/2010/main" val="886761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Analyzing the results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Just like in statistical/machine learning, the analysis of results for any experiment depends on the form of the response variable (categorical vs. quantitative), but also depends on the design of the experiment.</a:t>
            </a:r>
          </a:p>
          <a:p>
            <a:r>
              <a:rPr lang="en-US" sz="2800" dirty="0"/>
              <a:t>			    </a:t>
            </a:r>
          </a:p>
          <a:p>
            <a:r>
              <a:rPr lang="en-US" sz="2800" dirty="0"/>
              <a:t>For </a:t>
            </a:r>
            <a:r>
              <a:rPr lang="en-US" sz="2800" i="1" dirty="0"/>
              <a:t>AB</a:t>
            </a:r>
            <a:r>
              <a:rPr lang="en-US" sz="2800" dirty="0"/>
              <a:t>-testing (classically called a 2-arm CRD), this ends up just being a 2-group comparison procedure, and depends on the form of the response variable (aka, if </a:t>
            </a:r>
            <a:r>
              <a:rPr lang="en-US" sz="2800" i="1" dirty="0"/>
              <a:t>Y</a:t>
            </a:r>
            <a:r>
              <a:rPr lang="en-US" sz="2800" dirty="0"/>
              <a:t> is binary, categorical, or quantitative).</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399151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Analyzing the results (cont.)</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For those of you who have taken Stat 100/101/102/104/111/139:</a:t>
            </a:r>
          </a:p>
          <a:p>
            <a:br>
              <a:rPr lang="en-US" sz="2800" dirty="0"/>
            </a:br>
            <a:r>
              <a:rPr lang="en-US" sz="2800" dirty="0"/>
              <a:t>If the response is quantitative, what is the classical approach to determining if the means are different in 2 independent groups? </a:t>
            </a:r>
          </a:p>
          <a:p>
            <a:pPr marL="342900" indent="-342900">
              <a:buFont typeface="Arial" panose="020B0604020202020204" pitchFamily="34" charset="0"/>
              <a:buChar char="•"/>
            </a:pPr>
            <a:r>
              <a:rPr lang="en-US" sz="2800" dirty="0"/>
              <a:t>a 2-sample </a:t>
            </a:r>
            <a:r>
              <a:rPr lang="en-US" sz="2800" i="1" dirty="0"/>
              <a:t>t</a:t>
            </a:r>
            <a:r>
              <a:rPr lang="en-US" sz="2800" dirty="0"/>
              <a:t>-test for means</a:t>
            </a:r>
          </a:p>
          <a:p>
            <a:endParaRPr lang="en-US" sz="2800" dirty="0"/>
          </a:p>
          <a:p>
            <a:r>
              <a:rPr lang="en-US" sz="2800" dirty="0"/>
              <a:t>If the proportions of successes are different in 2 independent groups? </a:t>
            </a:r>
          </a:p>
          <a:p>
            <a:pPr marL="457200" indent="-457200">
              <a:buFont typeface="Arial" panose="020B0604020202020204" pitchFamily="34" charset="0"/>
              <a:buChar char="•"/>
            </a:pPr>
            <a:r>
              <a:rPr lang="en-US" sz="2800" dirty="0"/>
              <a:t>a 2-sample </a:t>
            </a:r>
            <a:r>
              <a:rPr lang="en-US" sz="2800" i="1" dirty="0"/>
              <a:t>z</a:t>
            </a:r>
            <a:r>
              <a:rPr lang="en-US" sz="2800" dirty="0"/>
              <a:t>-test for proportions</a:t>
            </a: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138505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2-sample </a:t>
            </a:r>
            <a:r>
              <a:rPr lang="en-US" i="1" dirty="0"/>
              <a:t>t</a:t>
            </a:r>
            <a:r>
              <a:rPr lang="en-US" dirty="0"/>
              <a:t>-test</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81743" y="1177758"/>
                <a:ext cx="10091057" cy="5130445"/>
              </a:xfrm>
            </p:spPr>
            <p:txBody>
              <a:bodyPr/>
              <a:lstStyle/>
              <a:p>
                <a:r>
                  <a:rPr lang="en-US" sz="2600" dirty="0"/>
                  <a:t>Formally, the 2-sample </a:t>
                </a:r>
                <a:r>
                  <a:rPr lang="en-US" sz="2600" i="1" dirty="0"/>
                  <a:t>t</a:t>
                </a:r>
                <a:r>
                  <a:rPr lang="en-US" sz="2600" dirty="0"/>
                  <a:t>-test for the mean difference between 2 treatment groups is: </a:t>
                </a:r>
              </a:p>
              <a:p>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𝐻</m:t>
                        </m:r>
                      </m:e>
                      <m:sub>
                        <m:r>
                          <a:rPr lang="en-US" sz="2600" i="1">
                            <a:latin typeface="Cambria Math" panose="02040503050406030204" pitchFamily="18" charset="0"/>
                          </a:rPr>
                          <m:t>0</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𝜇</m:t>
                        </m:r>
                      </m:e>
                      <m:sub>
                        <m:r>
                          <a:rPr lang="en-US" sz="2600" i="1">
                            <a:latin typeface="Cambria Math" panose="02040503050406030204" pitchFamily="18" charset="0"/>
                          </a:rPr>
                          <m:t>𝐴</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𝜇</m:t>
                        </m:r>
                      </m:e>
                      <m:sub>
                        <m:r>
                          <a:rPr lang="en-US" sz="2600" i="1">
                            <a:latin typeface="Cambria Math" panose="02040503050406030204" pitchFamily="18" charset="0"/>
                          </a:rPr>
                          <m:t>𝐵</m:t>
                        </m:r>
                      </m:sub>
                    </m:sSub>
                  </m:oMath>
                </a14:m>
                <a:r>
                  <a:rPr lang="en-US" sz="2600" dirty="0"/>
                  <a:t> vs.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𝐻</m:t>
                        </m:r>
                      </m:e>
                      <m:sub>
                        <m:r>
                          <a:rPr lang="en-US" sz="2600" i="1">
                            <a:latin typeface="Cambria Math" panose="02040503050406030204" pitchFamily="18" charset="0"/>
                          </a:rPr>
                          <m:t>0</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𝜇</m:t>
                        </m:r>
                      </m:e>
                      <m:sub>
                        <m:r>
                          <a:rPr lang="en-US" sz="2600" i="1">
                            <a:latin typeface="Cambria Math" panose="02040503050406030204" pitchFamily="18" charset="0"/>
                          </a:rPr>
                          <m:t>𝐴</m:t>
                        </m:r>
                      </m:sub>
                    </m:sSub>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𝜇</m:t>
                        </m:r>
                      </m:e>
                      <m:sub>
                        <m:r>
                          <a:rPr lang="en-US" sz="2600" i="1">
                            <a:latin typeface="Cambria Math" panose="02040503050406030204" pitchFamily="18" charset="0"/>
                          </a:rPr>
                          <m:t>𝐵</m:t>
                        </m:r>
                      </m:sub>
                    </m:sSub>
                  </m:oMath>
                </a14:m>
                <a:r>
                  <a:rPr lang="en-US" sz="2600" dirty="0"/>
                  <a:t> </a:t>
                </a:r>
              </a:p>
              <a:p>
                <a:endParaRPr lang="en-US" sz="2600" dirty="0"/>
              </a:p>
              <a:p>
                <a:endParaRPr lang="en-US" sz="2600" dirty="0"/>
              </a:p>
              <a:p>
                <a:endParaRPr lang="en-US" sz="2600" dirty="0"/>
              </a:p>
              <a:p>
                <a:endParaRPr lang="en-US" sz="2600" dirty="0"/>
              </a:p>
              <a:p>
                <a:r>
                  <a:rPr lang="en-US" sz="2600" dirty="0"/>
                  <a:t>The </a:t>
                </a:r>
                <a:r>
                  <a:rPr lang="en-US" sz="2600" i="1" dirty="0"/>
                  <a:t>p</a:t>
                </a:r>
                <a:r>
                  <a:rPr lang="en-US" sz="2600" dirty="0"/>
                  <a:t>-value can then be calculated based on a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𝑡</m:t>
                        </m:r>
                      </m:e>
                      <m:sub>
                        <m:func>
                          <m:funcPr>
                            <m:ctrlPr>
                              <a:rPr lang="en-US" sz="2600" b="0" i="1" smtClean="0">
                                <a:latin typeface="Cambria Math" panose="02040503050406030204" pitchFamily="18" charset="0"/>
                              </a:rPr>
                            </m:ctrlPr>
                          </m:funcPr>
                          <m:fName>
                            <m:r>
                              <m:rPr>
                                <m:sty m:val="p"/>
                              </m:rPr>
                              <a:rPr lang="en-US" sz="2600" b="0" i="0" smtClean="0">
                                <a:latin typeface="Cambria Math" panose="02040503050406030204" pitchFamily="18" charset="0"/>
                              </a:rPr>
                              <m:t>min</m:t>
                            </m:r>
                          </m:fName>
                          <m:e>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𝑛</m:t>
                                    </m:r>
                                  </m:e>
                                  <m:sub>
                                    <m:r>
                                      <a:rPr lang="en-US" sz="2600" b="0" i="1" smtClean="0">
                                        <a:latin typeface="Cambria Math" panose="02040503050406030204" pitchFamily="18" charset="0"/>
                                      </a:rPr>
                                      <m:t>𝐴</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𝑛</m:t>
                                    </m:r>
                                  </m:e>
                                  <m:sub>
                                    <m:r>
                                      <a:rPr lang="en-US" sz="2600" b="0" i="1" smtClean="0">
                                        <a:latin typeface="Cambria Math" panose="02040503050406030204" pitchFamily="18" charset="0"/>
                                      </a:rPr>
                                      <m:t>𝐵</m:t>
                                    </m:r>
                                  </m:sub>
                                </m:sSub>
                              </m:e>
                            </m:d>
                          </m:e>
                        </m:func>
                        <m:r>
                          <a:rPr lang="en-US" sz="2600" b="0" i="1" smtClean="0">
                            <a:latin typeface="Cambria Math" panose="02040503050406030204" pitchFamily="18" charset="0"/>
                          </a:rPr>
                          <m:t>−1</m:t>
                        </m:r>
                      </m:sub>
                    </m:sSub>
                  </m:oMath>
                </a14:m>
                <a:r>
                  <a:rPr lang="en-US" sz="2600" dirty="0"/>
                  <a:t> distribution. </a:t>
                </a:r>
              </a:p>
              <a:p>
                <a:r>
                  <a:rPr lang="en-US" sz="2600" dirty="0"/>
                  <a:t>The assumptions for this test include (</a:t>
                </a:r>
                <a:r>
                  <a:rPr lang="en-US" sz="2600" dirty="0" err="1"/>
                  <a:t>i</a:t>
                </a:r>
                <a:r>
                  <a:rPr lang="en-US" sz="2600" dirty="0"/>
                  <a:t>) independent observations and </a:t>
                </a:r>
                <a:br>
                  <a:rPr lang="en-US" sz="2600" dirty="0"/>
                </a:br>
                <a:r>
                  <a:rPr lang="en-US" sz="2600" dirty="0"/>
                  <a:t>(ii) normally distributed responses within each group (or sufficiently large sample size). </a:t>
                </a:r>
                <a:endParaRPr lang="en-US" sz="26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81743" y="1177758"/>
                <a:ext cx="10091057" cy="5130445"/>
              </a:xfrm>
              <a:blipFill>
                <a:blip r:embed="rId2"/>
                <a:stretch>
                  <a:fillRect l="-1005" t="-988" r="-754" b="-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6B3939E-594F-1849-ABD3-FCC865231A75}"/>
                  </a:ext>
                </a:extLst>
              </p:cNvPr>
              <p:cNvSpPr txBox="1"/>
              <p:nvPr/>
            </p:nvSpPr>
            <p:spPr>
              <a:xfrm>
                <a:off x="4523015" y="2498271"/>
                <a:ext cx="2220686" cy="17960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𝑌</m:t>
                                  </m:r>
                                </m:e>
                              </m:acc>
                            </m:e>
                            <m:sub>
                              <m:r>
                                <a:rPr lang="en-US" sz="2800" i="1">
                                  <a:latin typeface="Cambria Math" panose="02040503050406030204" pitchFamily="18" charset="0"/>
                                </a:rPr>
                                <m:t>𝐴</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𝑌</m:t>
                                  </m:r>
                                </m:e>
                              </m:acc>
                            </m:e>
                            <m:sub>
                              <m:r>
                                <a:rPr lang="en-US" sz="2800" b="0" i="1" smtClean="0">
                                  <a:latin typeface="Cambria Math" panose="02040503050406030204" pitchFamily="18" charset="0"/>
                                </a:rPr>
                                <m:t>𝐵</m:t>
                              </m:r>
                            </m:sub>
                          </m:sSub>
                        </m:num>
                        <m:den>
                          <m:rad>
                            <m:radPr>
                              <m:degHide m:val="on"/>
                              <m:ctrlPr>
                                <a:rPr lang="en-US" sz="2800" b="0" i="1" smtClean="0">
                                  <a:latin typeface="Cambria Math" panose="02040503050406030204" pitchFamily="18" charset="0"/>
                                </a:rPr>
                              </m:ctrlPr>
                            </m:radPr>
                            <m:deg/>
                            <m:e>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panose="02040503050406030204" pitchFamily="18" charset="0"/>
                                        </a:rPr>
                                        <m:t>𝑆</m:t>
                                      </m:r>
                                    </m:e>
                                    <m:sub>
                                      <m:r>
                                        <a:rPr lang="en-US" sz="2800" i="1">
                                          <a:latin typeface="Cambria Math" panose="02040503050406030204" pitchFamily="18" charset="0"/>
                                        </a:rPr>
                                        <m:t>𝐴</m:t>
                                      </m:r>
                                    </m:sub>
                                    <m:sup>
                                      <m:r>
                                        <a:rPr lang="en-US" sz="2800" i="1">
                                          <a:latin typeface="Cambria Math" panose="02040503050406030204" pitchFamily="18" charset="0"/>
                                        </a:rPr>
                                        <m:t>2</m:t>
                                      </m:r>
                                    </m:sup>
                                  </m:sSubSup>
                                </m:num>
                                <m:den>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𝐴</m:t>
                                      </m:r>
                                    </m:sub>
                                  </m:sSub>
                                </m:den>
                              </m:f>
                              <m:r>
                                <a:rPr lang="en-US" sz="2800" b="0" i="1" smtClean="0">
                                  <a:latin typeface="Cambria Math" panose="02040503050406030204" pitchFamily="18" charset="0"/>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panose="02040503050406030204" pitchFamily="18" charset="0"/>
                                        </a:rPr>
                                        <m:t>𝑆</m:t>
                                      </m:r>
                                    </m:e>
                                    <m:sub>
                                      <m:r>
                                        <a:rPr lang="en-US" sz="2800" b="0" i="1" smtClean="0">
                                          <a:latin typeface="Cambria Math" panose="02040503050406030204" pitchFamily="18" charset="0"/>
                                        </a:rPr>
                                        <m:t>𝐵</m:t>
                                      </m:r>
                                    </m:sub>
                                    <m:sup>
                                      <m:r>
                                        <a:rPr lang="en-US" sz="2800" i="1">
                                          <a:latin typeface="Cambria Math" panose="02040503050406030204" pitchFamily="18" charset="0"/>
                                        </a:rPr>
                                        <m:t>2</m:t>
                                      </m:r>
                                    </m:sup>
                                  </m:sSubSup>
                                </m:num>
                                <m:den>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b="0" i="1" smtClean="0">
                                          <a:latin typeface="Cambria Math" panose="02040503050406030204" pitchFamily="18" charset="0"/>
                                        </a:rPr>
                                        <m:t>𝐵</m:t>
                                      </m:r>
                                    </m:sub>
                                  </m:sSub>
                                </m:den>
                              </m:f>
                            </m:e>
                          </m:rad>
                        </m:den>
                      </m:f>
                    </m:oMath>
                  </m:oMathPara>
                </a14:m>
                <a:endParaRPr lang="en-US" sz="2800" dirty="0"/>
              </a:p>
            </p:txBody>
          </p:sp>
        </mc:Choice>
        <mc:Fallback xmlns="">
          <p:sp>
            <p:nvSpPr>
              <p:cNvPr id="7" name="TextBox 6">
                <a:extLst>
                  <a:ext uri="{FF2B5EF4-FFF2-40B4-BE49-F238E27FC236}">
                    <a16:creationId xmlns:a16="http://schemas.microsoft.com/office/drawing/2014/main" id="{F6B3939E-594F-1849-ABD3-FCC865231A75}"/>
                  </a:ext>
                </a:extLst>
              </p:cNvPr>
              <p:cNvSpPr txBox="1">
                <a:spLocks noRot="1" noChangeAspect="1" noMove="1" noResize="1" noEditPoints="1" noAdjustHandles="1" noChangeArrowheads="1" noChangeShapeType="1" noTextEdit="1"/>
              </p:cNvSpPr>
              <p:nvPr/>
            </p:nvSpPr>
            <p:spPr>
              <a:xfrm>
                <a:off x="4523015" y="2498271"/>
                <a:ext cx="2220686" cy="1796069"/>
              </a:xfrm>
              <a:prstGeom prst="rect">
                <a:avLst/>
              </a:prstGeom>
              <a:blipFill>
                <a:blip r:embed="rId3"/>
                <a:stretch>
                  <a:fillRect l="-1136"/>
                </a:stretch>
              </a:blipFill>
            </p:spPr>
            <p:txBody>
              <a:bodyPr/>
              <a:lstStyle/>
              <a:p>
                <a:r>
                  <a:rPr lang="en-US">
                    <a:noFill/>
                  </a:rPr>
                  <a:t> </a:t>
                </a:r>
              </a:p>
            </p:txBody>
          </p:sp>
        </mc:Fallback>
      </mc:AlternateContent>
    </p:spTree>
    <p:extLst>
      <p:ext uri="{BB962C8B-B14F-4D97-AF65-F5344CB8AC3E}">
        <p14:creationId xmlns:p14="http://schemas.microsoft.com/office/powerpoint/2010/main" val="212641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2-sample </a:t>
            </a:r>
            <a:r>
              <a:rPr lang="en-US" i="1" dirty="0"/>
              <a:t>z</a:t>
            </a:r>
            <a:r>
              <a:rPr lang="en-US" dirty="0"/>
              <a:t>-test for proportions</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81743" y="1177758"/>
                <a:ext cx="10091057" cy="5130445"/>
              </a:xfrm>
            </p:spPr>
            <p:txBody>
              <a:bodyPr/>
              <a:lstStyle/>
              <a:p>
                <a:r>
                  <a:rPr lang="en-US" sz="2600" dirty="0"/>
                  <a:t>Formally, the 2-sample z test for the difference in proportions between 2 treatment groups is:  </a:t>
                </a:r>
              </a:p>
              <a:p>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𝐻</m:t>
                        </m:r>
                      </m:e>
                      <m:sub>
                        <m:r>
                          <a:rPr lang="en-US" sz="2600" i="1">
                            <a:latin typeface="Cambria Math" panose="02040503050406030204" pitchFamily="18" charset="0"/>
                          </a:rPr>
                          <m:t>0</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0" i="1" smtClean="0">
                            <a:latin typeface="Cambria Math" panose="02040503050406030204" pitchFamily="18" charset="0"/>
                          </a:rPr>
                          <m:t>𝑝</m:t>
                        </m:r>
                      </m:e>
                      <m:sub>
                        <m:r>
                          <a:rPr lang="en-US" sz="2600" i="1">
                            <a:latin typeface="Cambria Math" panose="02040503050406030204" pitchFamily="18" charset="0"/>
                          </a:rPr>
                          <m:t>𝐴</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0" i="1" smtClean="0">
                            <a:latin typeface="Cambria Math" panose="02040503050406030204" pitchFamily="18" charset="0"/>
                          </a:rPr>
                          <m:t>𝑝</m:t>
                        </m:r>
                      </m:e>
                      <m:sub>
                        <m:r>
                          <a:rPr lang="en-US" sz="2600" i="1">
                            <a:latin typeface="Cambria Math" panose="02040503050406030204" pitchFamily="18" charset="0"/>
                          </a:rPr>
                          <m:t>𝐵</m:t>
                        </m:r>
                      </m:sub>
                    </m:sSub>
                  </m:oMath>
                </a14:m>
                <a:r>
                  <a:rPr lang="en-US" sz="2600" dirty="0"/>
                  <a:t> vs.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𝐻</m:t>
                        </m:r>
                      </m:e>
                      <m:sub>
                        <m:r>
                          <a:rPr lang="en-US" sz="2600" i="1">
                            <a:latin typeface="Cambria Math" panose="02040503050406030204" pitchFamily="18" charset="0"/>
                          </a:rPr>
                          <m:t>0</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0" i="1" smtClean="0">
                            <a:latin typeface="Cambria Math" panose="02040503050406030204" pitchFamily="18" charset="0"/>
                          </a:rPr>
                          <m:t>𝑝</m:t>
                        </m:r>
                      </m:e>
                      <m:sub>
                        <m:r>
                          <a:rPr lang="en-US" sz="2600" i="1">
                            <a:latin typeface="Cambria Math" panose="02040503050406030204" pitchFamily="18" charset="0"/>
                          </a:rPr>
                          <m:t>𝐴</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𝑝</m:t>
                        </m:r>
                      </m:e>
                      <m:sub>
                        <m:r>
                          <a:rPr lang="en-US" sz="2600" b="0" i="1" smtClean="0">
                            <a:latin typeface="Cambria Math" panose="02040503050406030204" pitchFamily="18" charset="0"/>
                          </a:rPr>
                          <m:t>𝐵</m:t>
                        </m:r>
                      </m:sub>
                    </m:sSub>
                  </m:oMath>
                </a14:m>
                <a:r>
                  <a:rPr lang="en-US" sz="2600" dirty="0"/>
                  <a:t> </a:t>
                </a:r>
              </a:p>
              <a:p>
                <a:endParaRPr lang="en-US" sz="2600" dirty="0"/>
              </a:p>
              <a:p>
                <a:endParaRPr lang="en-US" sz="2600" dirty="0"/>
              </a:p>
              <a:p>
                <a:endParaRPr lang="en-US" sz="2600" dirty="0"/>
              </a:p>
              <a:p>
                <a:endParaRPr lang="en-US" sz="2600" dirty="0"/>
              </a:p>
              <a:p>
                <a:r>
                  <a:rPr lang="en-US" sz="2600" dirty="0"/>
                  <a:t>where </a:t>
                </a:r>
                <a14:m>
                  <m:oMath xmlns:m="http://schemas.openxmlformats.org/officeDocument/2006/math">
                    <m:sSub>
                      <m:sSubPr>
                        <m:ctrlPr>
                          <a:rPr lang="en-US" sz="2600" b="0" i="1" dirty="0" smtClean="0">
                            <a:latin typeface="Cambria Math" panose="02040503050406030204" pitchFamily="18" charset="0"/>
                          </a:rPr>
                        </m:ctrlPr>
                      </m:sSubPr>
                      <m:e>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𝑝</m:t>
                            </m:r>
                          </m:e>
                        </m:acc>
                      </m:e>
                      <m:sub>
                        <m:r>
                          <a:rPr lang="en-US" sz="2600" b="0" i="1" dirty="0" smtClean="0">
                            <a:latin typeface="Cambria Math" panose="02040503050406030204" pitchFamily="18" charset="0"/>
                          </a:rPr>
                          <m:t>𝑝</m:t>
                        </m:r>
                      </m:sub>
                    </m:sSub>
                    <m:r>
                      <a:rPr lang="en-US" sz="2600" b="0" i="1" dirty="0" smtClean="0">
                        <a:latin typeface="Cambria Math" panose="02040503050406030204" pitchFamily="18" charset="0"/>
                      </a:rPr>
                      <m:t>=</m:t>
                    </m:r>
                    <m:f>
                      <m:fPr>
                        <m:ctrlPr>
                          <a:rPr lang="en-US" sz="2600" b="0" i="1" dirty="0" smtClean="0">
                            <a:latin typeface="Cambria Math" panose="02040503050406030204" pitchFamily="18" charset="0"/>
                          </a:rPr>
                        </m:ctrlPr>
                      </m:fPr>
                      <m:num>
                        <m:sSub>
                          <m:sSubPr>
                            <m:ctrlPr>
                              <a:rPr lang="en-US" sz="2600" b="0" i="1" dirty="0" smtClean="0">
                                <a:latin typeface="Cambria Math" panose="02040503050406030204" pitchFamily="18" charset="0"/>
                              </a:rPr>
                            </m:ctrlPr>
                          </m:sSubPr>
                          <m:e>
                            <m:r>
                              <a:rPr lang="en-US" sz="2600" b="0" i="1" dirty="0" smtClean="0">
                                <a:latin typeface="Cambria Math" panose="02040503050406030204" pitchFamily="18" charset="0"/>
                              </a:rPr>
                              <m:t>𝑛</m:t>
                            </m:r>
                          </m:e>
                          <m:sub>
                            <m:r>
                              <a:rPr lang="en-US" sz="2600" b="0" i="1" dirty="0" smtClean="0">
                                <a:latin typeface="Cambria Math" panose="02040503050406030204" pitchFamily="18" charset="0"/>
                              </a:rPr>
                              <m:t>𝐴</m:t>
                            </m:r>
                          </m:sub>
                        </m:sSub>
                        <m:sSub>
                          <m:sSubPr>
                            <m:ctrlPr>
                              <a:rPr lang="en-US" sz="2600" b="0" i="1" dirty="0" smtClean="0">
                                <a:latin typeface="Cambria Math" panose="02040503050406030204" pitchFamily="18" charset="0"/>
                              </a:rPr>
                            </m:ctrlPr>
                          </m:sSubPr>
                          <m:e>
                            <m:acc>
                              <m:accPr>
                                <m:chr m:val="̂"/>
                                <m:ctrlPr>
                                  <a:rPr lang="en-US" sz="2600" b="0" i="1" dirty="0" smtClean="0">
                                    <a:latin typeface="Cambria Math" panose="02040503050406030204" pitchFamily="18" charset="0"/>
                                  </a:rPr>
                                </m:ctrlPr>
                              </m:accPr>
                              <m:e>
                                <m:r>
                                  <a:rPr lang="en-US" sz="2600" b="0" i="1" dirty="0" smtClean="0">
                                    <a:latin typeface="Cambria Math" panose="02040503050406030204" pitchFamily="18" charset="0"/>
                                  </a:rPr>
                                  <m:t>𝑝</m:t>
                                </m:r>
                              </m:e>
                            </m:acc>
                          </m:e>
                          <m:sub>
                            <m:r>
                              <a:rPr lang="en-US" sz="2600" b="0" i="1" dirty="0" smtClean="0">
                                <a:latin typeface="Cambria Math" panose="02040503050406030204" pitchFamily="18" charset="0"/>
                              </a:rPr>
                              <m:t>𝐴</m:t>
                            </m:r>
                          </m:sub>
                        </m:sSub>
                        <m:r>
                          <a:rPr lang="en-US" sz="2600" b="0" i="1" dirty="0" smtClean="0">
                            <a:latin typeface="Cambria Math" panose="02040503050406030204" pitchFamily="18" charset="0"/>
                          </a:rPr>
                          <m:t>+</m:t>
                        </m:r>
                        <m:sSub>
                          <m:sSubPr>
                            <m:ctrlPr>
                              <a:rPr lang="en-US" sz="2600" i="1" dirty="0">
                                <a:latin typeface="Cambria Math" panose="02040503050406030204" pitchFamily="18" charset="0"/>
                              </a:rPr>
                            </m:ctrlPr>
                          </m:sSubPr>
                          <m:e>
                            <m:r>
                              <a:rPr lang="en-US" sz="2600" i="1" dirty="0">
                                <a:latin typeface="Cambria Math" panose="02040503050406030204" pitchFamily="18" charset="0"/>
                              </a:rPr>
                              <m:t>𝑛</m:t>
                            </m:r>
                          </m:e>
                          <m:sub>
                            <m:r>
                              <a:rPr lang="en-US" sz="2600" b="0" i="1" dirty="0" smtClean="0">
                                <a:latin typeface="Cambria Math" panose="02040503050406030204" pitchFamily="18" charset="0"/>
                              </a:rPr>
                              <m:t>𝐵</m:t>
                            </m:r>
                          </m:sub>
                        </m:sSub>
                        <m:sSub>
                          <m:sSubPr>
                            <m:ctrlPr>
                              <a:rPr lang="en-US" sz="2600" i="1" dirty="0">
                                <a:latin typeface="Cambria Math" panose="02040503050406030204" pitchFamily="18" charset="0"/>
                              </a:rPr>
                            </m:ctrlPr>
                          </m:sSubPr>
                          <m:e>
                            <m:acc>
                              <m:accPr>
                                <m:chr m:val="̂"/>
                                <m:ctrlPr>
                                  <a:rPr lang="en-US" sz="2600" i="1" dirty="0">
                                    <a:latin typeface="Cambria Math" panose="02040503050406030204" pitchFamily="18" charset="0"/>
                                  </a:rPr>
                                </m:ctrlPr>
                              </m:accPr>
                              <m:e>
                                <m:r>
                                  <a:rPr lang="en-US" sz="2600" i="1" dirty="0">
                                    <a:latin typeface="Cambria Math" panose="02040503050406030204" pitchFamily="18" charset="0"/>
                                  </a:rPr>
                                  <m:t>𝑝</m:t>
                                </m:r>
                              </m:e>
                            </m:acc>
                          </m:e>
                          <m:sub>
                            <m:r>
                              <a:rPr lang="en-US" sz="2600" b="0" i="1" dirty="0" smtClean="0">
                                <a:latin typeface="Cambria Math" panose="02040503050406030204" pitchFamily="18" charset="0"/>
                              </a:rPr>
                              <m:t>𝐵</m:t>
                            </m:r>
                          </m:sub>
                        </m:sSub>
                        <m:r>
                          <a:rPr lang="en-US" sz="2600" b="0" i="1" dirty="0" smtClean="0">
                            <a:latin typeface="Cambria Math" panose="02040503050406030204" pitchFamily="18" charset="0"/>
                          </a:rPr>
                          <m:t> </m:t>
                        </m:r>
                      </m:num>
                      <m:den>
                        <m:sSub>
                          <m:sSubPr>
                            <m:ctrlPr>
                              <a:rPr lang="en-US" sz="2600" b="0" i="1" dirty="0" smtClean="0">
                                <a:latin typeface="Cambria Math" panose="02040503050406030204" pitchFamily="18" charset="0"/>
                              </a:rPr>
                            </m:ctrlPr>
                          </m:sSubPr>
                          <m:e>
                            <m:r>
                              <a:rPr lang="en-US" sz="2600" b="0" i="1" dirty="0" smtClean="0">
                                <a:latin typeface="Cambria Math" panose="02040503050406030204" pitchFamily="18" charset="0"/>
                              </a:rPr>
                              <m:t>𝑛</m:t>
                            </m:r>
                          </m:e>
                          <m:sub>
                            <m:r>
                              <a:rPr lang="en-US" sz="2600" b="0" i="1" dirty="0" smtClean="0">
                                <a:latin typeface="Cambria Math" panose="02040503050406030204" pitchFamily="18" charset="0"/>
                              </a:rPr>
                              <m:t>𝐴</m:t>
                            </m:r>
                          </m:sub>
                        </m:sSub>
                        <m:r>
                          <a:rPr lang="en-US" sz="2600" b="0" i="1" dirty="0" smtClean="0">
                            <a:latin typeface="Cambria Math" panose="02040503050406030204" pitchFamily="18" charset="0"/>
                          </a:rPr>
                          <m:t>+</m:t>
                        </m:r>
                        <m:sSub>
                          <m:sSubPr>
                            <m:ctrlPr>
                              <a:rPr lang="en-US" sz="2600" b="0" i="1" dirty="0" smtClean="0">
                                <a:latin typeface="Cambria Math" panose="02040503050406030204" pitchFamily="18" charset="0"/>
                              </a:rPr>
                            </m:ctrlPr>
                          </m:sSubPr>
                          <m:e>
                            <m:r>
                              <a:rPr lang="en-US" sz="2600" b="0" i="1" dirty="0" smtClean="0">
                                <a:latin typeface="Cambria Math" panose="02040503050406030204" pitchFamily="18" charset="0"/>
                              </a:rPr>
                              <m:t>𝑛</m:t>
                            </m:r>
                          </m:e>
                          <m:sub>
                            <m:r>
                              <a:rPr lang="en-US" sz="2600" b="0" i="1" dirty="0" smtClean="0">
                                <a:latin typeface="Cambria Math" panose="02040503050406030204" pitchFamily="18" charset="0"/>
                              </a:rPr>
                              <m:t>𝐵</m:t>
                            </m:r>
                          </m:sub>
                        </m:sSub>
                      </m:den>
                    </m:f>
                  </m:oMath>
                </a14:m>
                <a:r>
                  <a:rPr lang="en-US" sz="2600" dirty="0"/>
                  <a:t> is the overall ‘pooled’ proportion of successes.</a:t>
                </a:r>
              </a:p>
              <a:p>
                <a:r>
                  <a:rPr lang="en-US" sz="2600" dirty="0"/>
                  <a:t>The </a:t>
                </a:r>
                <a:r>
                  <a:rPr lang="en-US" sz="2600" i="1" dirty="0"/>
                  <a:t>p</a:t>
                </a:r>
                <a:r>
                  <a:rPr lang="en-US" sz="2600" dirty="0"/>
                  <a:t>-value can then be calculated based on a standard normal distribution. </a:t>
                </a:r>
              </a:p>
              <a:p>
                <a:r>
                  <a:rPr lang="en-US" sz="2600" dirty="0"/>
                  <a:t> </a:t>
                </a:r>
                <a:endParaRPr lang="en-US" sz="26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81743" y="1177758"/>
                <a:ext cx="10091057" cy="5130445"/>
              </a:xfrm>
              <a:blipFill>
                <a:blip r:embed="rId2"/>
                <a:stretch>
                  <a:fillRect l="-1005"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6B3939E-594F-1849-ABD3-FCC865231A75}"/>
                  </a:ext>
                </a:extLst>
              </p:cNvPr>
              <p:cNvSpPr txBox="1"/>
              <p:nvPr/>
            </p:nvSpPr>
            <p:spPr>
              <a:xfrm>
                <a:off x="4030435" y="2750961"/>
                <a:ext cx="4131129" cy="13560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𝑧</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b>
                            <m:sSubPr>
                              <m:ctrlPr>
                                <a:rPr lang="en-US" sz="2800" i="1" dirty="0">
                                  <a:latin typeface="Cambria Math" panose="02040503050406030204" pitchFamily="18" charset="0"/>
                                </a:rPr>
                              </m:ctrlPr>
                            </m:sSubPr>
                            <m:e>
                              <m:acc>
                                <m:accPr>
                                  <m:chr m:val="̂"/>
                                  <m:ctrlPr>
                                    <a:rPr lang="en-US" sz="2800" i="1" dirty="0">
                                      <a:latin typeface="Cambria Math" panose="02040503050406030204" pitchFamily="18" charset="0"/>
                                    </a:rPr>
                                  </m:ctrlPr>
                                </m:accPr>
                                <m:e>
                                  <m:r>
                                    <a:rPr lang="en-US" sz="2800" i="1" dirty="0">
                                      <a:latin typeface="Cambria Math" panose="02040503050406030204" pitchFamily="18" charset="0"/>
                                    </a:rPr>
                                    <m:t>𝑝</m:t>
                                  </m:r>
                                </m:e>
                              </m:acc>
                            </m:e>
                            <m:sub>
                              <m:r>
                                <a:rPr lang="en-US" sz="2800" i="1" dirty="0">
                                  <a:latin typeface="Cambria Math" panose="02040503050406030204" pitchFamily="18" charset="0"/>
                                </a:rPr>
                                <m:t>𝐴</m:t>
                              </m:r>
                            </m:sub>
                          </m:sSub>
                          <m:r>
                            <a:rPr lang="en-US" sz="2800" b="0" i="1" smtClean="0">
                              <a:latin typeface="Cambria Math" panose="02040503050406030204" pitchFamily="18" charset="0"/>
                            </a:rPr>
                            <m:t>−</m:t>
                          </m:r>
                          <m:sSub>
                            <m:sSubPr>
                              <m:ctrlPr>
                                <a:rPr lang="en-US" sz="2800" i="1" dirty="0">
                                  <a:latin typeface="Cambria Math" panose="02040503050406030204" pitchFamily="18" charset="0"/>
                                </a:rPr>
                              </m:ctrlPr>
                            </m:sSubPr>
                            <m:e>
                              <m:acc>
                                <m:accPr>
                                  <m:chr m:val="̂"/>
                                  <m:ctrlPr>
                                    <a:rPr lang="en-US" sz="2800" i="1" dirty="0">
                                      <a:latin typeface="Cambria Math" panose="02040503050406030204" pitchFamily="18" charset="0"/>
                                    </a:rPr>
                                  </m:ctrlPr>
                                </m:accPr>
                                <m:e>
                                  <m:r>
                                    <a:rPr lang="en-US" sz="2800" i="1" dirty="0">
                                      <a:latin typeface="Cambria Math" panose="02040503050406030204" pitchFamily="18" charset="0"/>
                                    </a:rPr>
                                    <m:t>𝑝</m:t>
                                  </m:r>
                                </m:e>
                              </m:acc>
                            </m:e>
                            <m:sub>
                              <m:r>
                                <a:rPr lang="en-US" sz="2800" b="0" i="1" dirty="0" smtClean="0">
                                  <a:latin typeface="Cambria Math" panose="02040503050406030204" pitchFamily="18" charset="0"/>
                                </a:rPr>
                                <m:t>𝐵</m:t>
                              </m:r>
                            </m:sub>
                          </m:sSub>
                        </m:num>
                        <m:den>
                          <m:rad>
                            <m:radPr>
                              <m:degHide m:val="on"/>
                              <m:ctrlPr>
                                <a:rPr lang="en-US" sz="2800" b="0" i="1" smtClean="0">
                                  <a:latin typeface="Cambria Math" panose="02040503050406030204" pitchFamily="18" charset="0"/>
                                </a:rPr>
                              </m:ctrlPr>
                            </m:radPr>
                            <m:deg/>
                            <m:e>
                              <m:sSub>
                                <m:sSubPr>
                                  <m:ctrlPr>
                                    <a:rPr lang="en-US" sz="2800" i="1" dirty="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𝑝</m:t>
                                      </m:r>
                                    </m:e>
                                  </m:acc>
                                </m:e>
                                <m:sub>
                                  <m:r>
                                    <a:rPr lang="en-US" sz="2800" i="1" dirty="0">
                                      <a:latin typeface="Cambria Math" panose="02040503050406030204" pitchFamily="18" charset="0"/>
                                    </a:rPr>
                                    <m:t>𝑝</m:t>
                                  </m:r>
                                </m:sub>
                              </m:sSub>
                              <m:r>
                                <a:rPr lang="en-US" sz="2800" b="0" i="1" smtClean="0">
                                  <a:latin typeface="Cambria Math" panose="02040503050406030204" pitchFamily="18" charset="0"/>
                                </a:rPr>
                                <m:t>(1−</m:t>
                              </m:r>
                              <m:sSub>
                                <m:sSubPr>
                                  <m:ctrlPr>
                                    <a:rPr lang="en-US" sz="2800" i="1" dirty="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𝑝</m:t>
                                      </m:r>
                                    </m:e>
                                  </m:acc>
                                </m:e>
                                <m:sub>
                                  <m:r>
                                    <a:rPr lang="en-US" sz="2800" i="1" dirty="0">
                                      <a:latin typeface="Cambria Math" panose="02040503050406030204" pitchFamily="18" charset="0"/>
                                    </a:rPr>
                                    <m:t>𝑝</m:t>
                                  </m:r>
                                </m:sub>
                              </m:sSub>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1</m:t>
                                  </m:r>
                                </m:num>
                                <m:den>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𝐴</m:t>
                                      </m:r>
                                    </m:sub>
                                  </m:sSub>
                                </m:den>
                              </m:f>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i="1" smtClean="0">
                                      <a:latin typeface="Cambria Math" panose="02040503050406030204" pitchFamily="18" charset="0"/>
                                    </a:rPr>
                                    <m:t>1</m:t>
                                  </m:r>
                                </m:num>
                                <m:den>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b="0" i="1" smtClean="0">
                                          <a:latin typeface="Cambria Math" panose="02040503050406030204" pitchFamily="18" charset="0"/>
                                        </a:rPr>
                                        <m:t>𝐵</m:t>
                                      </m:r>
                                    </m:sub>
                                  </m:sSub>
                                </m:den>
                              </m:f>
                            </m:e>
                          </m:rad>
                        </m:den>
                      </m:f>
                    </m:oMath>
                  </m:oMathPara>
                </a14:m>
                <a:endParaRPr lang="en-US" sz="2800" dirty="0"/>
              </a:p>
            </p:txBody>
          </p:sp>
        </mc:Choice>
        <mc:Fallback xmlns="">
          <p:sp>
            <p:nvSpPr>
              <p:cNvPr id="7" name="TextBox 6">
                <a:extLst>
                  <a:ext uri="{FF2B5EF4-FFF2-40B4-BE49-F238E27FC236}">
                    <a16:creationId xmlns:a16="http://schemas.microsoft.com/office/drawing/2014/main" id="{F6B3939E-594F-1849-ABD3-FCC865231A75}"/>
                  </a:ext>
                </a:extLst>
              </p:cNvPr>
              <p:cNvSpPr txBox="1">
                <a:spLocks noRot="1" noChangeAspect="1" noMove="1" noResize="1" noEditPoints="1" noAdjustHandles="1" noChangeArrowheads="1" noChangeShapeType="1" noTextEdit="1"/>
              </p:cNvSpPr>
              <p:nvPr/>
            </p:nvSpPr>
            <p:spPr>
              <a:xfrm>
                <a:off x="4030435" y="2750961"/>
                <a:ext cx="4131129" cy="1356077"/>
              </a:xfrm>
              <a:prstGeom prst="rect">
                <a:avLst/>
              </a:prstGeom>
              <a:blipFill>
                <a:blip r:embed="rId3"/>
                <a:stretch>
                  <a:fillRect t="-7477" b="-3738"/>
                </a:stretch>
              </a:blipFill>
            </p:spPr>
            <p:txBody>
              <a:bodyPr/>
              <a:lstStyle/>
              <a:p>
                <a:r>
                  <a:rPr lang="en-US">
                    <a:noFill/>
                  </a:rPr>
                  <a:t> </a:t>
                </a:r>
              </a:p>
            </p:txBody>
          </p:sp>
        </mc:Fallback>
      </mc:AlternateContent>
      <p:pic>
        <p:nvPicPr>
          <p:cNvPr id="1028" name="Picture 4" descr="page26image5822496">
            <a:extLst>
              <a:ext uri="{FF2B5EF4-FFF2-40B4-BE49-F238E27FC236}">
                <a16:creationId xmlns:a16="http://schemas.microsoft.com/office/drawing/2014/main" id="{4F7FE8E4-C089-C449-AC05-36C19FEFF1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228600"/>
            <a:ext cx="6985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Normal approximation to the binomial</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81743" y="1177758"/>
            <a:ext cx="10091057" cy="5130445"/>
          </a:xfrm>
        </p:spPr>
        <p:txBody>
          <a:bodyPr/>
          <a:lstStyle/>
          <a:p>
            <a:r>
              <a:rPr lang="en-US" sz="2800" dirty="0"/>
              <a:t>The use of the standard normal here is based on the fact that the binomial distribution can be approximated by a normal, which is reliable when </a:t>
            </a:r>
            <a:r>
              <a:rPr lang="en-US" sz="2800" i="1" dirty="0"/>
              <a:t>np</a:t>
            </a:r>
            <a:r>
              <a:rPr lang="en-US" sz="2800" dirty="0"/>
              <a:t> ≥ 10 and </a:t>
            </a:r>
            <a:r>
              <a:rPr lang="en-US" sz="2800" i="1" dirty="0"/>
              <a:t>n</a:t>
            </a:r>
            <a:r>
              <a:rPr lang="en-US" sz="2800" dirty="0"/>
              <a:t>(1 − </a:t>
            </a:r>
            <a:r>
              <a:rPr lang="en-US" sz="2800" i="1" dirty="0"/>
              <a:t>p</a:t>
            </a:r>
            <a:r>
              <a:rPr lang="en-US" sz="2800" dirty="0"/>
              <a:t>) ≥ 10. </a:t>
            </a:r>
          </a:p>
          <a:p>
            <a:endParaRPr lang="en-US" sz="2800" dirty="0"/>
          </a:p>
          <a:p>
            <a:r>
              <a:rPr lang="en-US" sz="2800" dirty="0"/>
              <a:t>What is a Binomial distribution?  Why can it be approximated well with a Normal distribution?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16</a:t>
            </a:fld>
            <a:endParaRPr lang="en-US"/>
          </a:p>
        </p:txBody>
      </p:sp>
      <p:pic>
        <p:nvPicPr>
          <p:cNvPr id="1028" name="Picture 4" descr="page26image5822496">
            <a:extLst>
              <a:ext uri="{FF2B5EF4-FFF2-40B4-BE49-F238E27FC236}">
                <a16:creationId xmlns:a16="http://schemas.microsoft.com/office/drawing/2014/main" id="{4F7FE8E4-C089-C449-AC05-36C19FEFF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228600"/>
            <a:ext cx="6985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69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Summary of analyses for CRD Experiments </a:t>
            </a:r>
            <a:br>
              <a:rPr lang="en-US" dirty="0"/>
            </a:b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3739243"/>
            <a:ext cx="10327008" cy="2568960"/>
          </a:xfrm>
        </p:spPr>
        <p:txBody>
          <a:bodyPr/>
          <a:lstStyle/>
          <a:p>
            <a:r>
              <a:rPr lang="en-US" sz="2600" dirty="0"/>
              <a:t>The classical approaches are typically </a:t>
            </a:r>
            <a:r>
              <a:rPr lang="en-US" sz="2600" i="1" dirty="0"/>
              <a:t>parametric</a:t>
            </a:r>
            <a:r>
              <a:rPr lang="en-US" sz="2600" dirty="0"/>
              <a:t>, based on some underlying distributional assumptions of the individual data, and work well for large </a:t>
            </a:r>
            <a:r>
              <a:rPr lang="en-US" sz="2600" i="1" dirty="0"/>
              <a:t>n</a:t>
            </a:r>
            <a:r>
              <a:rPr lang="en-US" sz="2600" dirty="0"/>
              <a:t> (or if those assumptions are actually true). The alternative approaches are </a:t>
            </a:r>
            <a:r>
              <a:rPr lang="en-US" sz="2600" i="1" dirty="0" err="1"/>
              <a:t>nonparameteric</a:t>
            </a:r>
            <a:r>
              <a:rPr lang="en-US" sz="2600" i="1" dirty="0"/>
              <a:t> </a:t>
            </a:r>
            <a:r>
              <a:rPr lang="en-US" sz="2600" dirty="0"/>
              <a:t>in that there is no assumptions of an underlying distribution, but they have slightly less power if assumptions are true and may take more time &amp; care to calculate. </a:t>
            </a:r>
          </a:p>
          <a:p>
            <a:endParaRPr lang="en-US" sz="26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17</a:t>
            </a:fld>
            <a:endParaRPr lang="en-US"/>
          </a:p>
        </p:txBody>
      </p:sp>
      <p:pic>
        <p:nvPicPr>
          <p:cNvPr id="4" name="Picture 3">
            <a:extLst>
              <a:ext uri="{FF2B5EF4-FFF2-40B4-BE49-F238E27FC236}">
                <a16:creationId xmlns:a16="http://schemas.microsoft.com/office/drawing/2014/main" id="{F1802E91-73CA-EF4B-AEB6-40F57E96B37C}"/>
              </a:ext>
            </a:extLst>
          </p:cNvPr>
          <p:cNvPicPr>
            <a:picLocks noChangeAspect="1"/>
          </p:cNvPicPr>
          <p:nvPr/>
        </p:nvPicPr>
        <p:blipFill>
          <a:blip r:embed="rId2"/>
          <a:stretch>
            <a:fillRect/>
          </a:stretch>
        </p:blipFill>
        <p:spPr>
          <a:xfrm>
            <a:off x="981326" y="983807"/>
            <a:ext cx="10031186" cy="2356319"/>
          </a:xfrm>
          <a:prstGeom prst="rect">
            <a:avLst/>
          </a:prstGeom>
        </p:spPr>
      </p:pic>
    </p:spTree>
    <p:extLst>
      <p:ext uri="{BB962C8B-B14F-4D97-AF65-F5344CB8AC3E}">
        <p14:creationId xmlns:p14="http://schemas.microsoft.com/office/powerpoint/2010/main" val="12951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Analyses for CRD Experiments in Python </a:t>
            </a:r>
            <a:br>
              <a:rPr lang="en-US" dirty="0"/>
            </a:b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marL="342900" indent="-342900">
                  <a:buFont typeface="Arial" panose="020B0604020202020204" pitchFamily="34" charset="0"/>
                  <a:buChar char="•"/>
                </a:pPr>
                <a:r>
                  <a:rPr lang="en-US" sz="2600" i="1" u="sng" dirty="0"/>
                  <a:t>t</a:t>
                </a:r>
                <a:r>
                  <a:rPr lang="en-US" sz="2600" u="sng" dirty="0"/>
                  <a:t>-test: </a:t>
                </a:r>
                <a:br>
                  <a:rPr lang="en-US" sz="2600" dirty="0"/>
                </a:br>
                <a:r>
                  <a:rPr lang="en-US" sz="2600" dirty="0" err="1">
                    <a:latin typeface="Courier New" panose="02070309020205020404" pitchFamily="49" charset="0"/>
                    <a:cs typeface="Courier New" panose="02070309020205020404" pitchFamily="49" charset="0"/>
                  </a:rPr>
                  <a:t>scipy.stats.ttest_ind</a:t>
                </a:r>
                <a:r>
                  <a:rPr lang="en-US" sz="2600" dirty="0">
                    <a:latin typeface="Courier New" panose="02070309020205020404" pitchFamily="49" charset="0"/>
                    <a:cs typeface="Courier New" panose="02070309020205020404" pitchFamily="49" charset="0"/>
                  </a:rPr>
                  <a:t> </a:t>
                </a:r>
              </a:p>
              <a:p>
                <a:pPr marL="342900" indent="-342900">
                  <a:buFont typeface="Arial" panose="020B0604020202020204" pitchFamily="34" charset="0"/>
                  <a:buChar char="•"/>
                </a:pPr>
                <a:r>
                  <a:rPr lang="en-US" sz="2600" u="sng" dirty="0"/>
                  <a:t>proportion </a:t>
                </a:r>
                <a:r>
                  <a:rPr lang="en-US" sz="2600" i="1" u="sng" dirty="0"/>
                  <a:t>z</a:t>
                </a:r>
                <a:r>
                  <a:rPr lang="en-US" sz="2600" u="sng" dirty="0"/>
                  <a:t>-test: </a:t>
                </a:r>
                <a:r>
                  <a:rPr lang="en-US" sz="2600" dirty="0" err="1">
                    <a:latin typeface="Courier New" panose="02070309020205020404" pitchFamily="49" charset="0"/>
                    <a:cs typeface="Courier New" panose="02070309020205020404" pitchFamily="49" charset="0"/>
                  </a:rPr>
                  <a:t>statsmodels.stats.proportion.proportions_ztest</a:t>
                </a:r>
                <a:r>
                  <a:rPr lang="en-US" sz="2600" dirty="0">
                    <a:latin typeface="Courier New" panose="02070309020205020404" pitchFamily="49" charset="0"/>
                    <a:cs typeface="Courier New" panose="02070309020205020404" pitchFamily="49" charset="0"/>
                  </a:rPr>
                  <a:t> </a:t>
                </a:r>
              </a:p>
              <a:p>
                <a:pPr marL="342900" indent="-342900">
                  <a:buFont typeface="Arial" panose="020B0604020202020204" pitchFamily="34" charset="0"/>
                  <a:buChar char="•"/>
                </a:pPr>
                <a:r>
                  <a:rPr lang="en-US" sz="2600" u="sng" dirty="0"/>
                  <a:t>ANOVA </a:t>
                </a:r>
                <a:r>
                  <a:rPr lang="en-US" sz="2600" i="1" u="sng" dirty="0"/>
                  <a:t>F</a:t>
                </a:r>
                <a:r>
                  <a:rPr lang="en-US" sz="2600" u="sng" dirty="0"/>
                  <a:t>-test: </a:t>
                </a:r>
                <a:br>
                  <a:rPr lang="en-US" sz="2600" dirty="0"/>
                </a:br>
                <a:r>
                  <a:rPr lang="en-US" sz="2600" dirty="0" err="1">
                    <a:latin typeface="Courier New" panose="02070309020205020404" pitchFamily="49" charset="0"/>
                    <a:cs typeface="Courier New" panose="02070309020205020404" pitchFamily="49" charset="0"/>
                  </a:rPr>
                  <a:t>scipy.stats.f_oneway</a:t>
                </a:r>
                <a:r>
                  <a:rPr lang="en-US" sz="2600" dirty="0">
                    <a:latin typeface="Courier New" panose="02070309020205020404" pitchFamily="49" charset="0"/>
                    <a:cs typeface="Courier New" panose="02070309020205020404" pitchFamily="49" charset="0"/>
                  </a:rPr>
                  <a:t> </a:t>
                </a:r>
              </a:p>
              <a:p>
                <a:pPr marL="342900" indent="-342900">
                  <a:buFont typeface="Arial" panose="020B0604020202020204" pitchFamily="34" charset="0"/>
                  <a:buChar char="•"/>
                </a:pPr>
                <a14:m>
                  <m:oMath xmlns:m="http://schemas.openxmlformats.org/officeDocument/2006/math">
                    <m:r>
                      <a:rPr lang="el-GR" sz="2600" i="1" u="sng" smtClean="0">
                        <a:latin typeface="Cambria Math" panose="02040503050406030204" pitchFamily="18" charset="0"/>
                        <a:ea typeface="Cambria Math" panose="02040503050406030204" pitchFamily="18" charset="0"/>
                      </a:rPr>
                      <m:t>𝜒</m:t>
                    </m:r>
                  </m:oMath>
                </a14:m>
                <a:r>
                  <a:rPr lang="el-GR" sz="2600" u="sng" baseline="30000" dirty="0"/>
                  <a:t>2</a:t>
                </a:r>
                <a:r>
                  <a:rPr lang="el-GR" sz="2600" u="sng" dirty="0"/>
                  <a:t> </a:t>
                </a:r>
                <a:r>
                  <a:rPr lang="en-US" sz="2600" u="sng" dirty="0"/>
                  <a:t>test for independence: </a:t>
                </a:r>
                <a:br>
                  <a:rPr lang="en-US" sz="2600" dirty="0"/>
                </a:br>
                <a:r>
                  <a:rPr lang="en-US" sz="2600" dirty="0">
                    <a:latin typeface="Courier New" panose="02070309020205020404" pitchFamily="49" charset="0"/>
                    <a:cs typeface="Courier New" panose="02070309020205020404" pitchFamily="49" charset="0"/>
                  </a:rPr>
                  <a:t>scipy.stats.chi2_contingency </a:t>
                </a:r>
              </a:p>
              <a:p>
                <a:pPr marL="342900" indent="-342900">
                  <a:buFont typeface="Arial" panose="020B0604020202020204" pitchFamily="34" charset="0"/>
                  <a:buChar char="•"/>
                </a:pPr>
                <a:r>
                  <a:rPr lang="en-US" sz="2600" u="sng" dirty="0"/>
                  <a:t>Fisher’s exact test: </a:t>
                </a:r>
                <a:br>
                  <a:rPr lang="en-US" sz="2600" dirty="0"/>
                </a:br>
                <a:r>
                  <a:rPr lang="en-US" sz="2600" dirty="0" err="1">
                    <a:latin typeface="Courier New" panose="02070309020205020404" pitchFamily="49" charset="0"/>
                    <a:cs typeface="Courier New" panose="02070309020205020404" pitchFamily="49" charset="0"/>
                  </a:rPr>
                  <a:t>scipy.stats.fisher_exact</a:t>
                </a:r>
                <a:r>
                  <a:rPr lang="en-US" sz="2600" dirty="0">
                    <a:latin typeface="Courier New" panose="02070309020205020404" pitchFamily="49" charset="0"/>
                    <a:cs typeface="Courier New" panose="02070309020205020404" pitchFamily="49" charset="0"/>
                  </a:rPr>
                  <a:t> </a:t>
                </a:r>
              </a:p>
              <a:p>
                <a:pPr marL="342900" indent="-342900">
                  <a:buFont typeface="Arial" panose="020B0604020202020204" pitchFamily="34" charset="0"/>
                  <a:buChar char="•"/>
                </a:pPr>
                <a:r>
                  <a:rPr lang="en-US" sz="2600" u="sng" dirty="0"/>
                  <a:t>Randomization test:</a:t>
                </a:r>
                <a:r>
                  <a:rPr lang="en-US" sz="2600" dirty="0"/>
                  <a:t> ??? </a:t>
                </a:r>
              </a:p>
              <a:p>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18</a:t>
            </a:fld>
            <a:endParaRPr lang="en-US"/>
          </a:p>
        </p:txBody>
      </p:sp>
    </p:spTree>
    <p:extLst>
      <p:ext uri="{BB962C8B-B14F-4D97-AF65-F5344CB8AC3E}">
        <p14:creationId xmlns:p14="http://schemas.microsoft.com/office/powerpoint/2010/main" val="3991202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ANOVA procedure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The classic approach to compare 3+ means is through the Analysis of Variance procedure (aka, ANOVA). </a:t>
            </a:r>
          </a:p>
          <a:p>
            <a:r>
              <a:rPr lang="en-US" sz="2600" dirty="0"/>
              <a:t>The ANOVA procedure’s </a:t>
            </a:r>
            <a:r>
              <a:rPr lang="en-US" sz="2600" i="1" dirty="0"/>
              <a:t>F</a:t>
            </a:r>
            <a:r>
              <a:rPr lang="en-US" sz="2600" dirty="0"/>
              <a:t>-test is based on the decomposition of sums of squares in the response variable (which we have indirectly used before when calculating </a:t>
            </a:r>
            <a:r>
              <a:rPr lang="en-US" sz="2600" i="1" dirty="0"/>
              <a:t>R</a:t>
            </a:r>
            <a:r>
              <a:rPr lang="en-US" sz="2600" baseline="30000" dirty="0"/>
              <a:t>2</a:t>
            </a:r>
            <a:r>
              <a:rPr lang="en-US" sz="2600" dirty="0"/>
              <a:t>). </a:t>
            </a:r>
          </a:p>
          <a:p>
            <a:pPr algn="ctr"/>
            <a:r>
              <a:rPr lang="en-US" sz="2600" i="1" dirty="0"/>
              <a:t>SST = SSM + SSE </a:t>
            </a:r>
          </a:p>
          <a:p>
            <a:pPr algn="ctr"/>
            <a:endParaRPr lang="en-US" sz="900" i="1" dirty="0"/>
          </a:p>
          <a:p>
            <a:r>
              <a:rPr lang="en-US" sz="2600" dirty="0"/>
              <a:t>In this multi-group problem, it boils down to comparing how far the group means are from the overall grand mean (</a:t>
            </a:r>
            <a:r>
              <a:rPr lang="en-US" sz="2600" i="1" dirty="0"/>
              <a:t>SSM</a:t>
            </a:r>
            <a:r>
              <a:rPr lang="en-US" sz="2600" dirty="0"/>
              <a:t>) in comparison to how spread out the observations are from their respective group means (</a:t>
            </a:r>
            <a:r>
              <a:rPr lang="en-US" sz="2600" i="1" dirty="0"/>
              <a:t>SSE</a:t>
            </a:r>
            <a:r>
              <a:rPr lang="en-US" sz="2600" dirty="0"/>
              <a:t>). </a:t>
            </a:r>
          </a:p>
          <a:p>
            <a:r>
              <a:rPr lang="en-US" sz="2600" dirty="0"/>
              <a:t>A picture is worth a thousand words... </a:t>
            </a:r>
          </a:p>
          <a:p>
            <a:endParaRPr lang="en-US" sz="26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spTree>
    <p:extLst>
      <p:ext uri="{BB962C8B-B14F-4D97-AF65-F5344CB8AC3E}">
        <p14:creationId xmlns:p14="http://schemas.microsoft.com/office/powerpoint/2010/main" val="146646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a:xfrm>
            <a:off x="833415" y="1453243"/>
            <a:ext cx="10327008" cy="4322524"/>
          </a:xfrm>
        </p:spPr>
        <p:txBody>
          <a:bodyPr/>
          <a:lstStyle/>
          <a:p>
            <a:pPr marL="342900" indent="-342900">
              <a:buFont typeface="Arial" panose="020B0604020202020204" pitchFamily="34" charset="0"/>
              <a:buChar char="•"/>
            </a:pPr>
            <a:r>
              <a:rPr lang="en-US" dirty="0"/>
              <a:t>Causal Effects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Experiments and </a:t>
            </a:r>
            <a:r>
              <a:rPr lang="en-US" i="1" dirty="0"/>
              <a:t>AB</a:t>
            </a:r>
            <a:r>
              <a:rPr lang="en-US" dirty="0"/>
              <a:t>-testing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i="1" dirty="0"/>
              <a:t>t</a:t>
            </a:r>
            <a:r>
              <a:rPr lang="en-US" dirty="0"/>
              <a:t>-tests, binomial </a:t>
            </a:r>
            <a:r>
              <a:rPr lang="en-US" i="1" dirty="0"/>
              <a:t>z</a:t>
            </a:r>
            <a:r>
              <a:rPr lang="en-US" dirty="0"/>
              <a:t>-test, fisher exact test, oh my!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Adaptive Experimental Design </a:t>
            </a:r>
          </a:p>
          <a:p>
            <a:pPr marL="342900" indent="-342900">
              <a:buFont typeface="Arial" panose="020B0604020202020204" pitchFamily="34" charset="0"/>
              <a:buChar char="•"/>
            </a:pPr>
            <a:endParaRPr lang="en-US" dirty="0"/>
          </a:p>
          <a:p>
            <a:endParaRPr lang="en-US" dirty="0"/>
          </a:p>
          <a:p>
            <a:endParaRPr lang="en-US" dirty="0"/>
          </a:p>
          <a:p>
            <a:endParaRPr lang="en-US" dirty="0"/>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spTree>
    <p:extLst>
      <p:ext uri="{BB962C8B-B14F-4D97-AF65-F5344CB8AC3E}">
        <p14:creationId xmlns:p14="http://schemas.microsoft.com/office/powerpoint/2010/main" val="110730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Boxplot to illustrate ANOVA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pic>
        <p:nvPicPr>
          <p:cNvPr id="3" name="Picture 2">
            <a:extLst>
              <a:ext uri="{FF2B5EF4-FFF2-40B4-BE49-F238E27FC236}">
                <a16:creationId xmlns:a16="http://schemas.microsoft.com/office/drawing/2014/main" id="{D59B5428-D841-1344-B096-26F5DBDB9F25}"/>
              </a:ext>
            </a:extLst>
          </p:cNvPr>
          <p:cNvPicPr>
            <a:picLocks noChangeAspect="1"/>
          </p:cNvPicPr>
          <p:nvPr/>
        </p:nvPicPr>
        <p:blipFill>
          <a:blip r:embed="rId2"/>
          <a:stretch>
            <a:fillRect/>
          </a:stretch>
        </p:blipFill>
        <p:spPr>
          <a:xfrm>
            <a:off x="1682750" y="1174750"/>
            <a:ext cx="8826500" cy="4508500"/>
          </a:xfrm>
          <a:prstGeom prst="rect">
            <a:avLst/>
          </a:prstGeom>
        </p:spPr>
      </p:pic>
    </p:spTree>
    <p:extLst>
      <p:ext uri="{BB962C8B-B14F-4D97-AF65-F5344CB8AC3E}">
        <p14:creationId xmlns:p14="http://schemas.microsoft.com/office/powerpoint/2010/main" val="3517311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ANOVA </a:t>
            </a:r>
            <a:r>
              <a:rPr lang="en-US" i="1" dirty="0"/>
              <a:t>F</a:t>
            </a:r>
            <a:r>
              <a:rPr lang="en-US" dirty="0"/>
              <a:t>-test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Formally, the ANOVA F test for differences in means among 3+ groups can be calculated as follows: </a:t>
                </a:r>
              </a:p>
              <a:p>
                <a:r>
                  <a:rPr lang="en-US" sz="2600" i="1" dirty="0"/>
                  <a:t>H</a:t>
                </a:r>
                <a:r>
                  <a:rPr lang="en-US" sz="2600" baseline="-25000" dirty="0"/>
                  <a:t>0</a:t>
                </a:r>
                <a:r>
                  <a:rPr lang="en-US" sz="2600" dirty="0"/>
                  <a:t>: the mean response is equal in all</a:t>
                </a:r>
                <a:r>
                  <a:rPr lang="en-US" sz="2600" i="1" dirty="0"/>
                  <a:t> K </a:t>
                </a:r>
                <a:r>
                  <a:rPr lang="en-US" sz="2600" dirty="0"/>
                  <a:t>treatment groups.</a:t>
                </a:r>
                <a:br>
                  <a:rPr lang="en-US" sz="2600" dirty="0"/>
                </a:br>
                <a:r>
                  <a:rPr lang="en-US" sz="2600" i="1" dirty="0"/>
                  <a:t>H</a:t>
                </a:r>
                <a:r>
                  <a:rPr lang="en-US" sz="2600" i="1" baseline="-25000" dirty="0"/>
                  <a:t>A</a:t>
                </a:r>
                <a:r>
                  <a:rPr lang="en-US" sz="2600" dirty="0"/>
                  <a:t>: there is a difference in mean response somewhere among the treatment group. </a:t>
                </a:r>
              </a:p>
              <a:p>
                <a:endParaRPr lang="en-US" sz="2600" dirty="0"/>
              </a:p>
              <a:p>
                <a:endParaRPr lang="en-US" sz="2600" dirty="0">
                  <a:effectLst/>
                </a:endParaRPr>
              </a:p>
              <a:p>
                <a:r>
                  <a:rPr lang="en-US" sz="2600" dirty="0"/>
                  <a:t>where </a:t>
                </a:r>
                <a:r>
                  <a:rPr lang="en-US" sz="2600" i="1" dirty="0" err="1"/>
                  <a:t>n</a:t>
                </a:r>
                <a:r>
                  <a:rPr lang="en-US" sz="2600" i="1" baseline="-25000" dirty="0" err="1"/>
                  <a:t>k</a:t>
                </a:r>
                <a:r>
                  <a:rPr lang="en-US" sz="2600" dirty="0"/>
                  <a:t> is the sample size in treatment group </a:t>
                </a:r>
                <a:r>
                  <a:rPr lang="en-US" sz="2600" i="1" dirty="0"/>
                  <a:t>k</a:t>
                </a:r>
                <a:r>
                  <a:rPr lang="en-US" sz="2600" dirty="0"/>
                  <a:t>, </a:t>
                </a:r>
                <a14:m>
                  <m:oMath xmlns:m="http://schemas.openxmlformats.org/officeDocument/2006/math">
                    <m:sSub>
                      <m:sSubPr>
                        <m:ctrlPr>
                          <a:rPr lang="en-US" sz="2600" b="0" i="1" smtClean="0">
                            <a:latin typeface="Cambria Math" panose="02040503050406030204" pitchFamily="18" charset="0"/>
                          </a:rPr>
                        </m:ctrlPr>
                      </m:sSubPr>
                      <m:e>
                        <m:acc>
                          <m:accPr>
                            <m:chr m:val="̅"/>
                            <m:ctrlPr>
                              <a:rPr lang="en-US" sz="2600" i="1" smtClean="0">
                                <a:latin typeface="Cambria Math" panose="02040503050406030204" pitchFamily="18" charset="0"/>
                              </a:rPr>
                            </m:ctrlPr>
                          </m:accPr>
                          <m:e>
                            <m:r>
                              <a:rPr lang="en-US" sz="2600" b="0" i="1" smtClean="0">
                                <a:latin typeface="Cambria Math" panose="02040503050406030204" pitchFamily="18" charset="0"/>
                              </a:rPr>
                              <m:t>𝑌</m:t>
                            </m:r>
                          </m:e>
                        </m:acc>
                      </m:e>
                      <m:sub>
                        <m:r>
                          <a:rPr lang="en-US" sz="2600" b="0" i="1" smtClean="0">
                            <a:latin typeface="Cambria Math" panose="02040503050406030204" pitchFamily="18" charset="0"/>
                          </a:rPr>
                          <m:t>𝑘</m:t>
                        </m:r>
                      </m:sub>
                    </m:sSub>
                  </m:oMath>
                </a14:m>
                <a:r>
                  <a:rPr lang="en-US" sz="2600" dirty="0"/>
                  <a:t> is the mean response in treatment group </a:t>
                </a:r>
                <a:r>
                  <a:rPr lang="en-US" sz="2600" i="1" dirty="0"/>
                  <a:t>k</a:t>
                </a:r>
                <a:r>
                  <a:rPr lang="en-US" sz="2600" dirty="0"/>
                  <a:t>, </a:t>
                </a:r>
                <a14:m>
                  <m:oMath xmlns:m="http://schemas.openxmlformats.org/officeDocument/2006/math">
                    <m:sSubSup>
                      <m:sSubSupPr>
                        <m:ctrlPr>
                          <a:rPr lang="en-US" sz="2600" i="1" smtClean="0">
                            <a:latin typeface="Cambria Math" panose="02040503050406030204" pitchFamily="18" charset="0"/>
                          </a:rPr>
                        </m:ctrlPr>
                      </m:sSubSupPr>
                      <m:e>
                        <m:r>
                          <a:rPr lang="en-US" sz="2600" b="0" i="1" smtClean="0">
                            <a:latin typeface="Cambria Math" panose="02040503050406030204" pitchFamily="18" charset="0"/>
                          </a:rPr>
                          <m:t>𝑆</m:t>
                        </m:r>
                      </m:e>
                      <m:sub>
                        <m:r>
                          <a:rPr lang="en-US" sz="2600" b="0" i="1" smtClean="0">
                            <a:latin typeface="Cambria Math" panose="02040503050406030204" pitchFamily="18" charset="0"/>
                          </a:rPr>
                          <m:t>𝑘</m:t>
                        </m:r>
                      </m:sub>
                      <m:sup>
                        <m:r>
                          <a:rPr lang="en-US" sz="2600" b="0" i="1" smtClean="0">
                            <a:latin typeface="Cambria Math" panose="02040503050406030204" pitchFamily="18" charset="0"/>
                          </a:rPr>
                          <m:t>2</m:t>
                        </m:r>
                      </m:sup>
                    </m:sSubSup>
                  </m:oMath>
                </a14:m>
                <a:r>
                  <a:rPr lang="en-US" sz="2600" dirty="0"/>
                  <a:t> is the variance of responses in treatment group </a:t>
                </a:r>
                <a:r>
                  <a:rPr lang="en-US" sz="2600" i="1" dirty="0"/>
                  <a:t>k</a:t>
                </a:r>
                <a:r>
                  <a:rPr lang="en-US" sz="2600" dirty="0"/>
                  <a:t>, </a:t>
                </a:r>
                <a14:m>
                  <m:oMath xmlns:m="http://schemas.openxmlformats.org/officeDocument/2006/math">
                    <m:acc>
                      <m:accPr>
                        <m:chr m:val="̅"/>
                        <m:ctrlPr>
                          <a:rPr lang="en-US" sz="2600" i="1">
                            <a:latin typeface="Cambria Math" panose="02040503050406030204" pitchFamily="18" charset="0"/>
                          </a:rPr>
                        </m:ctrlPr>
                      </m:accPr>
                      <m:e>
                        <m:r>
                          <a:rPr lang="en-US" sz="2600" i="1">
                            <a:latin typeface="Cambria Math" panose="02040503050406030204" pitchFamily="18" charset="0"/>
                          </a:rPr>
                          <m:t>𝑌</m:t>
                        </m:r>
                      </m:e>
                    </m:acc>
                  </m:oMath>
                </a14:m>
                <a:r>
                  <a:rPr lang="en-US" sz="2600" dirty="0"/>
                  <a:t> is the overall mean response, and </a:t>
                </a:r>
                <a14:m>
                  <m:oMath xmlns:m="http://schemas.openxmlformats.org/officeDocument/2006/math">
                    <m:r>
                      <a:rPr lang="en-US" sz="2600" b="0" i="1" smtClean="0">
                        <a:latin typeface="Cambria Math" panose="02040503050406030204" pitchFamily="18" charset="0"/>
                      </a:rPr>
                      <m:t>𝑛</m:t>
                    </m:r>
                    <m:r>
                      <a:rPr lang="en-US" sz="2600" b="0" i="1" smtClean="0">
                        <a:latin typeface="Cambria Math" panose="02040503050406030204" pitchFamily="18" charset="0"/>
                      </a:rPr>
                      <m:t>=</m:t>
                    </m:r>
                    <m:nary>
                      <m:naryPr>
                        <m:chr m:val="∑"/>
                        <m:subHide m:val="on"/>
                        <m:supHide m:val="on"/>
                        <m:ctrlPr>
                          <a:rPr lang="en-US" sz="2600" b="0" i="1" smtClean="0">
                            <a:latin typeface="Cambria Math" panose="02040503050406030204" pitchFamily="18" charset="0"/>
                          </a:rPr>
                        </m:ctrlPr>
                      </m:naryPr>
                      <m:sub/>
                      <m:sup/>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𝑛</m:t>
                            </m:r>
                          </m:e>
                          <m:sub>
                            <m:r>
                              <a:rPr lang="en-US" sz="2600" b="0" i="1" smtClean="0">
                                <a:latin typeface="Cambria Math" panose="02040503050406030204" pitchFamily="18" charset="0"/>
                              </a:rPr>
                              <m:t>𝑘</m:t>
                            </m:r>
                          </m:sub>
                        </m:sSub>
                      </m:e>
                    </m:nary>
                  </m:oMath>
                </a14:m>
                <a:r>
                  <a:rPr lang="en-US" sz="2600" dirty="0"/>
                  <a:t>is the total sample size. </a:t>
                </a:r>
              </a:p>
              <a:p>
                <a:r>
                  <a:rPr lang="en-US" sz="2600" dirty="0"/>
                  <a:t>The </a:t>
                </a:r>
                <a:r>
                  <a:rPr lang="en-US" sz="2600" i="1" dirty="0"/>
                  <a:t>p</a:t>
                </a:r>
                <a:r>
                  <a:rPr lang="en-US" sz="2600" dirty="0"/>
                  <a:t>-value can then be calculated based on a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𝐹</m:t>
                        </m:r>
                      </m:e>
                      <m:sub>
                        <m:r>
                          <a:rPr lang="en-US" sz="2600" b="0" i="1" smtClean="0">
                            <a:latin typeface="Cambria Math" panose="02040503050406030204" pitchFamily="18" charset="0"/>
                          </a:rPr>
                          <m:t>𝑑</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𝑓</m:t>
                            </m:r>
                          </m:e>
                          <m:sub>
                            <m:r>
                              <a:rPr lang="en-US" sz="2600" b="0" i="1" smtClean="0">
                                <a:latin typeface="Cambria Math" panose="02040503050406030204" pitchFamily="18" charset="0"/>
                              </a:rPr>
                              <m:t>1</m:t>
                            </m:r>
                          </m:sub>
                        </m:sSub>
                        <m:r>
                          <a:rPr lang="en-US" sz="2600" b="0" i="1" smtClean="0">
                            <a:latin typeface="Cambria Math" panose="02040503050406030204" pitchFamily="18" charset="0"/>
                          </a:rPr>
                          <m:t>=</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𝐾</m:t>
                            </m:r>
                            <m:r>
                              <a:rPr lang="en-US" sz="2600" b="0" i="1" smtClean="0">
                                <a:latin typeface="Cambria Math" panose="02040503050406030204" pitchFamily="18" charset="0"/>
                              </a:rPr>
                              <m:t>−1</m:t>
                            </m:r>
                          </m:e>
                        </m:d>
                        <m:r>
                          <a:rPr lang="en-US" sz="2600" b="0" i="1" smtClean="0">
                            <a:latin typeface="Cambria Math" panose="02040503050406030204" pitchFamily="18" charset="0"/>
                          </a:rPr>
                          <m:t>,</m:t>
                        </m:r>
                        <m:r>
                          <a:rPr lang="en-US" sz="2600" b="0" i="1" smtClean="0">
                            <a:latin typeface="Cambria Math" panose="02040503050406030204" pitchFamily="18" charset="0"/>
                          </a:rPr>
                          <m:t>𝑑</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𝑓</m:t>
                            </m:r>
                          </m:e>
                          <m:sub>
                            <m:r>
                              <a:rPr lang="en-US" sz="2600" b="0" i="1" smtClean="0">
                                <a:latin typeface="Cambria Math" panose="02040503050406030204" pitchFamily="18" charset="0"/>
                              </a:rPr>
                              <m:t>2</m:t>
                            </m:r>
                          </m:sub>
                        </m:sSub>
                        <m:r>
                          <a:rPr lang="en-US" sz="2600" b="0" i="1" smtClean="0">
                            <a:latin typeface="Cambria Math" panose="02040503050406030204" pitchFamily="18" charset="0"/>
                          </a:rPr>
                          <m:t>=(</m:t>
                        </m:r>
                        <m:r>
                          <a:rPr lang="en-US" sz="2600" b="0" i="1" smtClean="0">
                            <a:latin typeface="Cambria Math" panose="02040503050406030204" pitchFamily="18" charset="0"/>
                          </a:rPr>
                          <m:t>𝑛</m:t>
                        </m:r>
                        <m:r>
                          <a:rPr lang="en-US" sz="2600" b="0" i="1" smtClean="0">
                            <a:latin typeface="Cambria Math" panose="02040503050406030204" pitchFamily="18" charset="0"/>
                          </a:rPr>
                          <m:t>−</m:t>
                        </m:r>
                        <m:r>
                          <a:rPr lang="en-US" sz="2600" b="0" i="1" smtClean="0">
                            <a:latin typeface="Cambria Math" panose="02040503050406030204" pitchFamily="18" charset="0"/>
                          </a:rPr>
                          <m:t>𝐾</m:t>
                        </m:r>
                        <m:r>
                          <a:rPr lang="en-US" sz="2600" b="0" i="1" smtClean="0">
                            <a:latin typeface="Cambria Math" panose="02040503050406030204" pitchFamily="18" charset="0"/>
                          </a:rPr>
                          <m:t>)</m:t>
                        </m:r>
                      </m:sub>
                    </m:sSub>
                  </m:oMath>
                </a14:m>
                <a:r>
                  <a:rPr lang="en-US" sz="2600" dirty="0"/>
                  <a:t> distribution. </a:t>
                </a:r>
              </a:p>
              <a:p>
                <a:endParaRPr lang="en-US" sz="2600" dirty="0"/>
              </a:p>
              <a:p>
                <a:endParaRPr lang="en-US" sz="2600" dirty="0"/>
              </a:p>
              <a:p>
                <a:endParaRPr lang="en-US" sz="26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983" t="-988" r="-123" b="-6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4A8BFFAF-73D5-1048-810A-25A0D39B5769}"/>
                  </a:ext>
                </a:extLst>
              </p:cNvPr>
              <p:cNvSpPr/>
              <p:nvPr/>
            </p:nvSpPr>
            <p:spPr>
              <a:xfrm>
                <a:off x="3250051" y="2836588"/>
                <a:ext cx="4019429" cy="15870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𝐹</m:t>
                      </m:r>
                      <m:r>
                        <a:rPr lang="en-US" sz="2400" i="1" smtClean="0">
                          <a:latin typeface="Cambria Math" panose="02040503050406030204" pitchFamily="18" charset="0"/>
                        </a:rPr>
                        <m:t>=</m:t>
                      </m:r>
                      <m:f>
                        <m:fPr>
                          <m:ctrlPr>
                            <a:rPr lang="en-US" sz="2400" i="1">
                              <a:latin typeface="Cambria Math" panose="02040503050406030204" pitchFamily="18" charset="0"/>
                            </a:rPr>
                          </m:ctrlPr>
                        </m:fPr>
                        <m:num>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𝑘</m:t>
                              </m:r>
                              <m:r>
                                <a:rPr lang="en-US" sz="2400" b="0" i="1" smtClean="0">
                                  <a:latin typeface="Cambria Math" panose="02040503050406030204" pitchFamily="18" charset="0"/>
                                </a:rPr>
                                <m:t>=1</m:t>
                              </m:r>
                            </m:sub>
                            <m:sup>
                              <m:r>
                                <a:rPr lang="en-US" sz="2400" b="0" i="1" smtClean="0">
                                  <a:latin typeface="Cambria Math" panose="02040503050406030204" pitchFamily="18" charset="0"/>
                                </a:rPr>
                                <m:t>𝐾</m:t>
                              </m:r>
                            </m:sup>
                            <m:e>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𝑘</m:t>
                                      </m:r>
                                    </m:sub>
                                  </m:sSub>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𝑌</m:t>
                                                  </m:r>
                                                </m:e>
                                              </m:acc>
                                            </m:e>
                                            <m:sub>
                                              <m:r>
                                                <a:rPr lang="en-US" sz="2400" i="1">
                                                  <a:latin typeface="Cambria Math" panose="02040503050406030204" pitchFamily="18" charset="0"/>
                                                </a:rPr>
                                                <m:t>𝑘</m:t>
                                              </m:r>
                                            </m:sub>
                                          </m:sSub>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𝑌</m:t>
                                              </m:r>
                                            </m:e>
                                          </m:acc>
                                        </m:e>
                                      </m:d>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m:t>
                                  </m:r>
                                  <m:r>
                                    <a:rPr lang="en-US" sz="2400" b="0" i="1" smtClean="0">
                                      <a:latin typeface="Cambria Math" panose="02040503050406030204" pitchFamily="18" charset="0"/>
                                    </a:rPr>
                                    <m:t>𝐾</m:t>
                                  </m:r>
                                  <m:r>
                                    <a:rPr lang="en-US" sz="2400" b="0" i="1" smtClean="0">
                                      <a:latin typeface="Cambria Math" panose="02040503050406030204" pitchFamily="18" charset="0"/>
                                    </a:rPr>
                                    <m:t>−1)</m:t>
                                  </m:r>
                                </m:den>
                              </m:f>
                            </m:e>
                          </m:nary>
                        </m:num>
                        <m:den>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𝐾</m:t>
                              </m:r>
                            </m:sup>
                            <m:e>
                              <m:f>
                                <m:fPr>
                                  <m:ctrlPr>
                                    <a:rPr lang="en-US" sz="2400" i="1">
                                      <a:latin typeface="Cambria Math" panose="02040503050406030204" pitchFamily="18" charset="0"/>
                                    </a:rPr>
                                  </m:ctrlPr>
                                </m:fPr>
                                <m:num>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𝑘</m:t>
                                      </m:r>
                                    </m:sub>
                                  </m:sSub>
                                  <m:r>
                                    <a:rPr lang="en-US" sz="2400" b="0" i="1" smtClean="0">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𝑆</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2</m:t>
                                      </m:r>
                                    </m:sup>
                                  </m:sSubSup>
                                  <m:r>
                                    <a:rPr lang="en-US" sz="2400" i="1" smtClean="0">
                                      <a:latin typeface="Cambria Math" panose="02040503050406030204" pitchFamily="18" charset="0"/>
                                    </a:rPr>
                                    <m:t> </m:t>
                                  </m:r>
                                </m:num>
                                <m:den>
                                  <m:r>
                                    <a:rPr lang="en-US" sz="2400" i="1">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i="1">
                                      <a:latin typeface="Cambria Math" panose="02040503050406030204" pitchFamily="18" charset="0"/>
                                    </a:rPr>
                                    <m:t>𝐾</m:t>
                                  </m:r>
                                  <m:r>
                                    <a:rPr lang="en-US" sz="2400" i="1">
                                      <a:latin typeface="Cambria Math" panose="02040503050406030204" pitchFamily="18" charset="0"/>
                                    </a:rPr>
                                    <m:t>)</m:t>
                                  </m:r>
                                </m:den>
                              </m:f>
                            </m:e>
                          </m:nary>
                        </m:den>
                      </m:f>
                    </m:oMath>
                  </m:oMathPara>
                </a14:m>
                <a:endParaRPr lang="en-US" sz="2400" dirty="0"/>
              </a:p>
            </p:txBody>
          </p:sp>
        </mc:Choice>
        <mc:Fallback>
          <p:sp>
            <p:nvSpPr>
              <p:cNvPr id="4" name="Rectangle 3">
                <a:extLst>
                  <a:ext uri="{FF2B5EF4-FFF2-40B4-BE49-F238E27FC236}">
                    <a16:creationId xmlns:a16="http://schemas.microsoft.com/office/drawing/2014/main" id="{4A8BFFAF-73D5-1048-810A-25A0D39B5769}"/>
                  </a:ext>
                </a:extLst>
              </p:cNvPr>
              <p:cNvSpPr>
                <a:spLocks noRot="1" noChangeAspect="1" noMove="1" noResize="1" noEditPoints="1" noAdjustHandles="1" noChangeArrowheads="1" noChangeShapeType="1" noTextEdit="1"/>
              </p:cNvSpPr>
              <p:nvPr/>
            </p:nvSpPr>
            <p:spPr>
              <a:xfrm>
                <a:off x="3250051" y="2836588"/>
                <a:ext cx="4019429" cy="1587038"/>
              </a:xfrm>
              <a:prstGeom prst="rect">
                <a:avLst/>
              </a:prstGeom>
              <a:blipFill>
                <a:blip r:embed="rId3"/>
                <a:stretch>
                  <a:fillRect t="-24603" b="-46825"/>
                </a:stretch>
              </a:blipFill>
            </p:spPr>
            <p:txBody>
              <a:bodyPr/>
              <a:lstStyle/>
              <a:p>
                <a:r>
                  <a:rPr lang="en-US">
                    <a:noFill/>
                  </a:rPr>
                  <a:t> </a:t>
                </a:r>
              </a:p>
            </p:txBody>
          </p:sp>
        </mc:Fallback>
      </mc:AlternateContent>
    </p:spTree>
    <p:extLst>
      <p:ext uri="{BB962C8B-B14F-4D97-AF65-F5344CB8AC3E}">
        <p14:creationId xmlns:p14="http://schemas.microsoft.com/office/powerpoint/2010/main" val="87108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Comparing categorical variables</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The classic approach to see if a categorical response variable is different between 2 or more groups is the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ea typeface="Cambria Math" panose="02040503050406030204" pitchFamily="18" charset="0"/>
                          </a:rPr>
                          <m:t>2</m:t>
                        </m:r>
                      </m:sup>
                    </m:sSup>
                  </m:oMath>
                </a14:m>
                <a:r>
                  <a:rPr lang="el-GR" dirty="0"/>
                  <a:t> </a:t>
                </a:r>
                <a:r>
                  <a:rPr lang="en-US" dirty="0"/>
                  <a:t>test for independence. A contingency table (we called it a confusion matrix) illustrates the idea: </a:t>
                </a:r>
              </a:p>
              <a:p>
                <a:endParaRPr lang="en-US" dirty="0"/>
              </a:p>
              <a:p>
                <a:endParaRPr lang="en-US" dirty="0"/>
              </a:p>
              <a:p>
                <a:endParaRPr lang="en-US" sz="3600" dirty="0"/>
              </a:p>
              <a:p>
                <a:r>
                  <a:rPr lang="en-US" dirty="0"/>
                  <a:t>If the two variables were independent, then: </a:t>
                </a:r>
                <a:br>
                  <a:rPr lang="en-US" dirty="0"/>
                </a:br>
                <a:r>
                  <a:rPr lang="en-US" i="1" dirty="0"/>
                  <a:t>P</a:t>
                </a:r>
                <a:r>
                  <a:rPr lang="en-US" dirty="0"/>
                  <a:t>(</a:t>
                </a:r>
                <a:r>
                  <a:rPr lang="en-US" i="1" dirty="0"/>
                  <a:t>Y</a:t>
                </a:r>
                <a:r>
                  <a:rPr lang="en-US" dirty="0"/>
                  <a:t> = 1 ∩ </a:t>
                </a:r>
                <a:r>
                  <a:rPr lang="en-US" i="1" dirty="0"/>
                  <a:t>X</a:t>
                </a:r>
                <a:r>
                  <a:rPr lang="en-US" dirty="0"/>
                  <a:t> = 1) = </a:t>
                </a:r>
                <a:r>
                  <a:rPr lang="en-US" i="1" dirty="0"/>
                  <a:t>P</a:t>
                </a:r>
                <a:r>
                  <a:rPr lang="en-US" dirty="0"/>
                  <a:t>(</a:t>
                </a:r>
                <a:r>
                  <a:rPr lang="en-US" i="1" dirty="0"/>
                  <a:t>Y</a:t>
                </a:r>
                <a:r>
                  <a:rPr lang="en-US" dirty="0"/>
                  <a:t> = 1)</a:t>
                </a:r>
                <a:r>
                  <a:rPr lang="en-US" i="1" dirty="0"/>
                  <a:t>P</a:t>
                </a:r>
                <a:r>
                  <a:rPr lang="en-US" dirty="0"/>
                  <a:t>(</a:t>
                </a:r>
                <a:r>
                  <a:rPr lang="en-US" i="1" dirty="0"/>
                  <a:t>X</a:t>
                </a:r>
                <a:r>
                  <a:rPr lang="en-US" dirty="0"/>
                  <a:t> = 1). </a:t>
                </a:r>
              </a:p>
              <a:p>
                <a:endParaRPr lang="en-US" sz="900" dirty="0"/>
              </a:p>
              <a:p>
                <a:r>
                  <a:rPr lang="en-US" dirty="0"/>
                  <a:t>How far the inner cell counts are from what they are expected to be under this condition is the basis for the test. </a:t>
                </a:r>
              </a:p>
              <a:p>
                <a:endParaRPr lang="en-US" dirty="0"/>
              </a:p>
              <a:p>
                <a:endParaRPr lang="en-US"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1229" t="-1235" r="-1843" b="-24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pic>
        <p:nvPicPr>
          <p:cNvPr id="4" name="Picture 3">
            <a:extLst>
              <a:ext uri="{FF2B5EF4-FFF2-40B4-BE49-F238E27FC236}">
                <a16:creationId xmlns:a16="http://schemas.microsoft.com/office/drawing/2014/main" id="{62671488-E7FC-9543-9ECB-E9B66474F61A}"/>
              </a:ext>
            </a:extLst>
          </p:cNvPr>
          <p:cNvPicPr>
            <a:picLocks noChangeAspect="1"/>
          </p:cNvPicPr>
          <p:nvPr/>
        </p:nvPicPr>
        <p:blipFill>
          <a:blip r:embed="rId3"/>
          <a:stretch>
            <a:fillRect/>
          </a:stretch>
        </p:blipFill>
        <p:spPr>
          <a:xfrm>
            <a:off x="3189312" y="2578462"/>
            <a:ext cx="5615214" cy="1688358"/>
          </a:xfrm>
          <a:prstGeom prst="rect">
            <a:avLst/>
          </a:prstGeom>
        </p:spPr>
      </p:pic>
    </p:spTree>
    <p:extLst>
      <p:ext uri="{BB962C8B-B14F-4D97-AF65-F5344CB8AC3E}">
        <p14:creationId xmlns:p14="http://schemas.microsoft.com/office/powerpoint/2010/main" val="82847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l-GR" i="1" dirty="0"/>
              <a:t>χ</a:t>
            </a:r>
            <a:r>
              <a:rPr lang="el-GR" baseline="30000" dirty="0"/>
              <a:t>2</a:t>
            </a:r>
            <a:r>
              <a:rPr lang="el-GR" dirty="0"/>
              <a:t> </a:t>
            </a:r>
            <a:r>
              <a:rPr lang="en-US" dirty="0"/>
              <a:t>test for independence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Formally, the </a:t>
                </a:r>
                <a14:m>
                  <m:oMath xmlns:m="http://schemas.openxmlformats.org/officeDocument/2006/math">
                    <m:sSup>
                      <m:sSupPr>
                        <m:ctrlPr>
                          <a:rPr lang="en-US" sz="2600" b="0" i="1" smtClean="0">
                            <a:latin typeface="Cambria Math" panose="02040503050406030204" pitchFamily="18" charset="0"/>
                            <a:ea typeface="Cambria Math" panose="02040503050406030204" pitchFamily="18" charset="0"/>
                          </a:rPr>
                        </m:ctrlPr>
                      </m:sSupPr>
                      <m:e>
                        <m:r>
                          <a:rPr lang="en-US" sz="2600" i="1" smtClean="0">
                            <a:latin typeface="Cambria Math" panose="02040503050406030204" pitchFamily="18" charset="0"/>
                            <a:ea typeface="Cambria Math" panose="02040503050406030204" pitchFamily="18" charset="0"/>
                          </a:rPr>
                          <m:t>𝜒</m:t>
                        </m:r>
                      </m:e>
                      <m:sup>
                        <m:r>
                          <a:rPr lang="en-US" sz="2600" b="0" i="1" smtClean="0">
                            <a:latin typeface="Cambria Math" panose="02040503050406030204" pitchFamily="18" charset="0"/>
                            <a:ea typeface="Cambria Math" panose="02040503050406030204" pitchFamily="18" charset="0"/>
                          </a:rPr>
                          <m:t>2</m:t>
                        </m:r>
                      </m:sup>
                    </m:sSup>
                  </m:oMath>
                </a14:m>
                <a:r>
                  <a:rPr lang="el-GR" sz="2600" dirty="0"/>
                  <a:t> </a:t>
                </a:r>
                <a:r>
                  <a:rPr lang="en-US" sz="2600" dirty="0"/>
                  <a:t>test for independence can be calculated as follows:</a:t>
                </a:r>
              </a:p>
              <a:p>
                <a:r>
                  <a:rPr lang="en-US" sz="2600" i="1" dirty="0"/>
                  <a:t>H</a:t>
                </a:r>
                <a:r>
                  <a:rPr lang="en-US" sz="2600" baseline="-25000" dirty="0"/>
                  <a:t>0</a:t>
                </a:r>
                <a:r>
                  <a:rPr lang="en-US" sz="2600" dirty="0"/>
                  <a:t>: the 2 categorical variables are independent</a:t>
                </a:r>
                <a:br>
                  <a:rPr lang="en-US" sz="2600" dirty="0"/>
                </a:br>
                <a:r>
                  <a:rPr lang="en-US" sz="2600" i="1" dirty="0"/>
                  <a:t>H</a:t>
                </a:r>
                <a:r>
                  <a:rPr lang="en-US" sz="2600" i="1" baseline="-25000" dirty="0"/>
                  <a:t>A</a:t>
                </a:r>
                <a:r>
                  <a:rPr lang="en-US" sz="2600" dirty="0"/>
                  <a:t>: the 2 categorical variables are not independent (response depends on the treatment). </a:t>
                </a:r>
              </a:p>
              <a:p>
                <a:endParaRPr lang="en-US" sz="2600" dirty="0"/>
              </a:p>
              <a:p>
                <a:endParaRPr lang="en-US" sz="2600" dirty="0"/>
              </a:p>
              <a:p>
                <a:r>
                  <a:rPr lang="en-US" sz="2600" dirty="0"/>
                  <a:t>where </a:t>
                </a:r>
                <a:r>
                  <a:rPr lang="en-US" sz="2600" i="1" dirty="0" err="1"/>
                  <a:t>Obs</a:t>
                </a:r>
                <a:r>
                  <a:rPr lang="en-US" sz="2600" dirty="0"/>
                  <a:t> is the observed cell count and </a:t>
                </a:r>
                <a:r>
                  <a:rPr lang="en-US" sz="2600" i="1" dirty="0" err="1"/>
                  <a:t>Exp</a:t>
                </a:r>
                <a:r>
                  <a:rPr lang="en-US" sz="2600" dirty="0"/>
                  <a:t> is the expected cell count: </a:t>
                </a:r>
                <a:br>
                  <a:rPr lang="en-US" sz="2600" dirty="0"/>
                </a:br>
                <a14:m>
                  <m:oMath xmlns:m="http://schemas.openxmlformats.org/officeDocument/2006/math">
                    <m:r>
                      <a:rPr lang="en-US" sz="2600" i="1">
                        <a:latin typeface="Cambria Math" panose="02040503050406030204" pitchFamily="18" charset="0"/>
                      </a:rPr>
                      <m:t>𝐸𝑥𝑝</m:t>
                    </m:r>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m:t>
                        </m:r>
                        <m:r>
                          <a:rPr lang="en-US" sz="2600" b="0" i="1" smtClean="0">
                            <a:latin typeface="Cambria Math" panose="02040503050406030204" pitchFamily="18" charset="0"/>
                          </a:rPr>
                          <m:t>𝑟𝑜𝑤</m:t>
                        </m:r>
                        <m:r>
                          <a:rPr lang="en-US" sz="2600" b="0" i="1" smtClean="0">
                            <a:latin typeface="Cambria Math" panose="02040503050406030204" pitchFamily="18" charset="0"/>
                          </a:rPr>
                          <m:t> </m:t>
                        </m:r>
                        <m:r>
                          <a:rPr lang="en-US" sz="2600" b="0" i="1" smtClean="0">
                            <a:latin typeface="Cambria Math" panose="02040503050406030204" pitchFamily="18" charset="0"/>
                          </a:rPr>
                          <m:t>𝑡𝑜𝑡𝑎𝑙</m:t>
                        </m:r>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𝑐𝑜𝑙𝑢𝑚𝑛</m:t>
                        </m:r>
                        <m:r>
                          <a:rPr lang="en-US" sz="2600" b="0" i="1" smtClean="0">
                            <a:latin typeface="Cambria Math" panose="02040503050406030204" pitchFamily="18" charset="0"/>
                            <a:ea typeface="Cambria Math" panose="02040503050406030204" pitchFamily="18" charset="0"/>
                          </a:rPr>
                          <m:t> </m:t>
                        </m:r>
                        <m:r>
                          <a:rPr lang="en-US" sz="2600" b="0" i="1" smtClean="0">
                            <a:latin typeface="Cambria Math" panose="02040503050406030204" pitchFamily="18" charset="0"/>
                            <a:ea typeface="Cambria Math" panose="02040503050406030204" pitchFamily="18" charset="0"/>
                          </a:rPr>
                          <m:t>𝑡𝑜𝑡𝑎𝑙</m:t>
                        </m:r>
                        <m:r>
                          <a:rPr lang="en-US" sz="2600" b="0" i="1" smtClean="0">
                            <a:latin typeface="Cambria Math" panose="02040503050406030204" pitchFamily="18" charset="0"/>
                            <a:ea typeface="Cambria Math" panose="02040503050406030204" pitchFamily="18" charset="0"/>
                          </a:rPr>
                          <m:t>)</m:t>
                        </m:r>
                      </m:num>
                      <m:den>
                        <m:r>
                          <a:rPr lang="en-US" sz="2600" b="0" i="1" smtClean="0">
                            <a:latin typeface="Cambria Math" panose="02040503050406030204" pitchFamily="18" charset="0"/>
                          </a:rPr>
                          <m:t>𝑛</m:t>
                        </m:r>
                      </m:den>
                    </m:f>
                  </m:oMath>
                </a14:m>
                <a:r>
                  <a:rPr lang="en-US" sz="2600" dirty="0"/>
                  <a:t>.</a:t>
                </a:r>
              </a:p>
              <a:p>
                <a:r>
                  <a:rPr lang="en-US" sz="2600" dirty="0"/>
                  <a:t>The </a:t>
                </a:r>
                <a:r>
                  <a:rPr lang="en-US" sz="2600" i="1" dirty="0"/>
                  <a:t>p</a:t>
                </a:r>
                <a:r>
                  <a:rPr lang="en-US" sz="2600" dirty="0"/>
                  <a:t>-value can then be calculated based on a </a:t>
                </a:r>
                <a14:m>
                  <m:oMath xmlns:m="http://schemas.openxmlformats.org/officeDocument/2006/math">
                    <m:sSubSup>
                      <m:sSubSupPr>
                        <m:ctrlPr>
                          <a:rPr lang="en-US" sz="2600" i="1" smtClean="0">
                            <a:latin typeface="Cambria Math" panose="02040503050406030204" pitchFamily="18" charset="0"/>
                          </a:rPr>
                        </m:ctrlPr>
                      </m:sSubSupPr>
                      <m:e>
                        <m:r>
                          <a:rPr lang="en-US" sz="2600" i="1" smtClean="0">
                            <a:latin typeface="Cambria Math" panose="02040503050406030204" pitchFamily="18" charset="0"/>
                            <a:ea typeface="Cambria Math" panose="02040503050406030204" pitchFamily="18" charset="0"/>
                          </a:rPr>
                          <m:t>𝜒</m:t>
                        </m:r>
                      </m:e>
                      <m:sub>
                        <m:r>
                          <a:rPr lang="en-US" sz="2600" b="0" i="1" smtClean="0">
                            <a:latin typeface="Cambria Math" panose="02040503050406030204" pitchFamily="18" charset="0"/>
                          </a:rPr>
                          <m:t>𝑑𝑓</m:t>
                        </m:r>
                        <m:r>
                          <a:rPr lang="en-US" sz="2600" b="0" i="1" smtClean="0">
                            <a:latin typeface="Cambria Math" panose="02040503050406030204" pitchFamily="18" charset="0"/>
                          </a:rPr>
                          <m:t>=(</m:t>
                        </m:r>
                        <m:r>
                          <a:rPr lang="en-US" sz="2600" b="0" i="1" smtClean="0">
                            <a:latin typeface="Cambria Math" panose="02040503050406030204" pitchFamily="18" charset="0"/>
                          </a:rPr>
                          <m:t>𝑟</m:t>
                        </m:r>
                        <m:r>
                          <a:rPr lang="en-US" sz="2600" b="0" i="1" smtClean="0">
                            <a:latin typeface="Cambria Math" panose="02040503050406030204" pitchFamily="18" charset="0"/>
                          </a:rPr>
                          <m:t>−1)×(</m:t>
                        </m:r>
                        <m:r>
                          <a:rPr lang="en-US" sz="2600" b="0" i="1" smtClean="0">
                            <a:latin typeface="Cambria Math" panose="02040503050406030204" pitchFamily="18" charset="0"/>
                            <a:ea typeface="Cambria Math" panose="02040503050406030204" pitchFamily="18" charset="0"/>
                          </a:rPr>
                          <m:t>𝑐</m:t>
                        </m:r>
                        <m:r>
                          <a:rPr lang="en-US" sz="2600" b="0" i="1" smtClean="0">
                            <a:latin typeface="Cambria Math" panose="02040503050406030204" pitchFamily="18" charset="0"/>
                            <a:ea typeface="Cambria Math" panose="02040503050406030204" pitchFamily="18" charset="0"/>
                          </a:rPr>
                          <m:t>−1)</m:t>
                        </m:r>
                      </m:sub>
                      <m:sup>
                        <m:r>
                          <a:rPr lang="en-US" sz="2600" b="0" i="1" smtClean="0">
                            <a:latin typeface="Cambria Math" panose="02040503050406030204" pitchFamily="18" charset="0"/>
                          </a:rPr>
                          <m:t>2</m:t>
                        </m:r>
                      </m:sup>
                    </m:sSubSup>
                  </m:oMath>
                </a14:m>
                <a:r>
                  <a:rPr lang="en-US" sz="2600" dirty="0"/>
                  <a:t> distribution </a:t>
                </a:r>
                <a:br>
                  <a:rPr lang="en-US" sz="2600" dirty="0"/>
                </a:br>
                <a:r>
                  <a:rPr lang="en-US" sz="2600" dirty="0"/>
                  <a:t>(</a:t>
                </a:r>
                <a:r>
                  <a:rPr lang="en-US" sz="2600" i="1" dirty="0"/>
                  <a:t>r</a:t>
                </a:r>
                <a:r>
                  <a:rPr lang="en-US" sz="2600" dirty="0"/>
                  <a:t> is the # categories for the row var., </a:t>
                </a:r>
                <a:r>
                  <a:rPr lang="en-US" sz="2600" i="1" dirty="0"/>
                  <a:t>c</a:t>
                </a:r>
                <a:r>
                  <a:rPr lang="en-US" sz="2600" dirty="0"/>
                  <a:t> is the # categories for the column var.). </a:t>
                </a:r>
              </a:p>
              <a:p>
                <a:endParaRPr lang="en-US" sz="2600" dirty="0"/>
              </a:p>
              <a:p>
                <a:endParaRPr lang="en-US" sz="26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983" t="-741" r="-491" b="-24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CED64E8-2F74-CA4E-86AD-03CE6DD3ED0C}"/>
                  </a:ext>
                </a:extLst>
              </p:cNvPr>
              <p:cNvSpPr/>
              <p:nvPr/>
            </p:nvSpPr>
            <p:spPr>
              <a:xfrm>
                <a:off x="3250051" y="2595656"/>
                <a:ext cx="5493736" cy="10966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600" b="0" i="1" smtClean="0">
                              <a:latin typeface="Cambria Math" panose="02040503050406030204" pitchFamily="18" charset="0"/>
                              <a:ea typeface="Cambria Math" panose="02040503050406030204" pitchFamily="18" charset="0"/>
                            </a:rPr>
                          </m:ctrlPr>
                        </m:sSupPr>
                        <m:e>
                          <m:r>
                            <a:rPr lang="en-US" sz="2600" i="1" smtClean="0">
                              <a:latin typeface="Cambria Math" panose="02040503050406030204" pitchFamily="18" charset="0"/>
                              <a:ea typeface="Cambria Math" panose="02040503050406030204" pitchFamily="18" charset="0"/>
                            </a:rPr>
                            <m:t>𝜒</m:t>
                          </m:r>
                        </m:e>
                        <m:sup>
                          <m:r>
                            <a:rPr lang="en-US" sz="2600" b="0" i="1" smtClean="0">
                              <a:latin typeface="Cambria Math" panose="02040503050406030204" pitchFamily="18" charset="0"/>
                              <a:ea typeface="Cambria Math" panose="02040503050406030204" pitchFamily="18" charset="0"/>
                            </a:rPr>
                            <m:t>2</m:t>
                          </m:r>
                        </m:sup>
                      </m:sSup>
                      <m:r>
                        <a:rPr lang="en-US" sz="2600" i="1" smtClean="0">
                          <a:latin typeface="Cambria Math" panose="02040503050406030204" pitchFamily="18" charset="0"/>
                        </a:rPr>
                        <m:t>=</m:t>
                      </m:r>
                      <m:nary>
                        <m:naryPr>
                          <m:chr m:val="∑"/>
                          <m:supHide m:val="on"/>
                          <m:ctrlPr>
                            <a:rPr lang="en-US" sz="2600" i="1" smtClean="0">
                              <a:latin typeface="Cambria Math" panose="02040503050406030204" pitchFamily="18" charset="0"/>
                            </a:rPr>
                          </m:ctrlPr>
                        </m:naryPr>
                        <m:sub>
                          <m:r>
                            <m:rPr>
                              <m:brk m:alnAt="7"/>
                            </m:rPr>
                            <a:rPr lang="en-US" sz="2600" b="0" i="1" smtClean="0">
                              <a:latin typeface="Cambria Math" panose="02040503050406030204" pitchFamily="18" charset="0"/>
                            </a:rPr>
                            <m:t>𝑎</m:t>
                          </m:r>
                          <m:r>
                            <a:rPr lang="en-US" sz="2600" b="0" i="1" smtClean="0">
                              <a:latin typeface="Cambria Math" panose="02040503050406030204" pitchFamily="18" charset="0"/>
                            </a:rPr>
                            <m:t>𝑙𝑙</m:t>
                          </m:r>
                          <m:r>
                            <a:rPr lang="en-US" sz="2600" b="0" i="1" smtClean="0">
                              <a:latin typeface="Cambria Math" panose="02040503050406030204" pitchFamily="18" charset="0"/>
                            </a:rPr>
                            <m:t> </m:t>
                          </m:r>
                          <m:r>
                            <a:rPr lang="en-US" sz="2600" b="0" i="1" smtClean="0">
                              <a:latin typeface="Cambria Math" panose="02040503050406030204" pitchFamily="18" charset="0"/>
                            </a:rPr>
                            <m:t>𝑐𝑒𝑙𝑙𝑠</m:t>
                          </m:r>
                        </m:sub>
                        <m:sup/>
                        <m:e>
                          <m:f>
                            <m:fPr>
                              <m:ctrlPr>
                                <a:rPr lang="en-US" sz="2600" i="1" smtClean="0">
                                  <a:latin typeface="Cambria Math" panose="02040503050406030204" pitchFamily="18" charset="0"/>
                                </a:rPr>
                              </m:ctrlPr>
                            </m:fPr>
                            <m:num>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𝑂𝑏𝑠</m:t>
                                      </m:r>
                                      <m:r>
                                        <a:rPr lang="en-US" sz="2600" b="0" i="1" smtClean="0">
                                          <a:latin typeface="Cambria Math" panose="02040503050406030204" pitchFamily="18" charset="0"/>
                                        </a:rPr>
                                        <m:t>−</m:t>
                                      </m:r>
                                      <m:r>
                                        <a:rPr lang="en-US" sz="2600" b="0" i="1" smtClean="0">
                                          <a:latin typeface="Cambria Math" panose="02040503050406030204" pitchFamily="18" charset="0"/>
                                        </a:rPr>
                                        <m:t>𝐸𝑥𝑝</m:t>
                                      </m:r>
                                    </m:e>
                                  </m:d>
                                </m:e>
                                <m:sup>
                                  <m:r>
                                    <a:rPr lang="en-US" sz="2600" b="0" i="1" smtClean="0">
                                      <a:latin typeface="Cambria Math" panose="02040503050406030204" pitchFamily="18" charset="0"/>
                                    </a:rPr>
                                    <m:t>2</m:t>
                                  </m:r>
                                </m:sup>
                              </m:sSup>
                            </m:num>
                            <m:den>
                              <m:r>
                                <a:rPr lang="en-US" sz="2600" b="0" i="1" smtClean="0">
                                  <a:latin typeface="Cambria Math" panose="02040503050406030204" pitchFamily="18" charset="0"/>
                                </a:rPr>
                                <m:t>𝐸𝑥𝑝</m:t>
                              </m:r>
                            </m:den>
                          </m:f>
                        </m:e>
                      </m:nary>
                    </m:oMath>
                  </m:oMathPara>
                </a14:m>
                <a:endParaRPr lang="en-US" sz="2600" dirty="0"/>
              </a:p>
            </p:txBody>
          </p:sp>
        </mc:Choice>
        <mc:Fallback xmlns="">
          <p:sp>
            <p:nvSpPr>
              <p:cNvPr id="6" name="Rectangle 5">
                <a:extLst>
                  <a:ext uri="{FF2B5EF4-FFF2-40B4-BE49-F238E27FC236}">
                    <a16:creationId xmlns:a16="http://schemas.microsoft.com/office/drawing/2014/main" id="{7CED64E8-2F74-CA4E-86AD-03CE6DD3ED0C}"/>
                  </a:ext>
                </a:extLst>
              </p:cNvPr>
              <p:cNvSpPr>
                <a:spLocks noRot="1" noChangeAspect="1" noMove="1" noResize="1" noEditPoints="1" noAdjustHandles="1" noChangeArrowheads="1" noChangeShapeType="1" noTextEdit="1"/>
              </p:cNvSpPr>
              <p:nvPr/>
            </p:nvSpPr>
            <p:spPr>
              <a:xfrm>
                <a:off x="3250051" y="2595656"/>
                <a:ext cx="5493736" cy="1096647"/>
              </a:xfrm>
              <a:prstGeom prst="rect">
                <a:avLst/>
              </a:prstGeom>
              <a:blipFill>
                <a:blip r:embed="rId3"/>
                <a:stretch>
                  <a:fillRect t="-125287" b="-178161"/>
                </a:stretch>
              </a:blipFill>
            </p:spPr>
            <p:txBody>
              <a:bodyPr/>
              <a:lstStyle/>
              <a:p>
                <a:r>
                  <a:rPr lang="en-US">
                    <a:noFill/>
                  </a:rPr>
                  <a:t> </a:t>
                </a:r>
              </a:p>
            </p:txBody>
          </p:sp>
        </mc:Fallback>
      </mc:AlternateContent>
    </p:spTree>
    <p:extLst>
      <p:ext uri="{BB962C8B-B14F-4D97-AF65-F5344CB8AC3E}">
        <p14:creationId xmlns:p14="http://schemas.microsoft.com/office/powerpoint/2010/main" val="126769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Randomization test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A randomization test is the non-parametric approach to analyzing quantitative data in an experiment. It is an example of a </a:t>
            </a:r>
            <a:r>
              <a:rPr lang="en-US" sz="2800" i="1" dirty="0"/>
              <a:t>resampling</a:t>
            </a:r>
            <a:r>
              <a:rPr lang="en-US" sz="2800" dirty="0"/>
              <a:t> approach (the bootstrap is another resampling approach).</a:t>
            </a:r>
          </a:p>
          <a:p>
            <a:r>
              <a:rPr lang="en-US" sz="2800" dirty="0"/>
              <a:t> </a:t>
            </a:r>
          </a:p>
          <a:p>
            <a:r>
              <a:rPr lang="en-US" sz="2800" dirty="0"/>
              <a:t>The basic assumption of the randomization test is that if the treatments are truly the same, then the measured response variable, </a:t>
            </a:r>
            <a:r>
              <a:rPr lang="en-US" sz="2800" i="1" dirty="0"/>
              <a:t>Y</a:t>
            </a:r>
            <a:r>
              <a:rPr lang="en-US" sz="2800" i="1" baseline="-25000" dirty="0"/>
              <a:t>i</a:t>
            </a:r>
            <a:r>
              <a:rPr lang="en-US" sz="2800" dirty="0"/>
              <a:t>, for subject </a:t>
            </a:r>
            <a:r>
              <a:rPr lang="en-US" sz="2800" i="1" dirty="0" err="1"/>
              <a:t>i</a:t>
            </a:r>
            <a:r>
              <a:rPr lang="en-US" sz="2800" dirty="0"/>
              <a:t> would not change if that subject was instead randomly assigned to a different treatment. This is sometimes called </a:t>
            </a:r>
            <a:r>
              <a:rPr lang="en-US" sz="2800" i="1" dirty="0"/>
              <a:t>exchangeability</a:t>
            </a:r>
            <a:r>
              <a:rPr lang="en-US" sz="2800" dirty="0"/>
              <a:t>.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p:spTree>
    <p:extLst>
      <p:ext uri="{BB962C8B-B14F-4D97-AF65-F5344CB8AC3E}">
        <p14:creationId xmlns:p14="http://schemas.microsoft.com/office/powerpoint/2010/main" val="104888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Randomization test (cont.)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So to analyze the results, we re-randomize the individuals to treatment through simulation (keeping the sample sizes the same). We then re-calculate the statistic of interest (difference in 2 sample means or sums of squares between 3+ groups) many-many times and build a histogram of the results. This histogram is then used as the reference distribution to determine how extreme our actual observed result is. </a:t>
            </a:r>
          </a:p>
          <a:p>
            <a:r>
              <a:rPr lang="en-US" sz="2800" dirty="0"/>
              <a:t>This approach is also called a permutation test, since we are re-permuting each of the subjects into the treatment groups (and then assume this has no bearing on the response).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spTree>
    <p:extLst>
      <p:ext uri="{BB962C8B-B14F-4D97-AF65-F5344CB8AC3E}">
        <p14:creationId xmlns:p14="http://schemas.microsoft.com/office/powerpoint/2010/main" val="78122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Fisher’s exact test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R.A. Fisher also came up with what is known as Fisher’s exact test. </a:t>
            </a:r>
          </a:p>
          <a:p>
            <a:r>
              <a:rPr lang="en-US" sz="2800" dirty="0"/>
              <a:t>This analysis approach is useful for a contingency table, and does not need to rely on large sample size. </a:t>
            </a:r>
          </a:p>
          <a:p>
            <a:r>
              <a:rPr lang="en-US" sz="2800" dirty="0"/>
              <a:t>It fixes the row and column totals, and then determines all the ways in which the inner cells can be calculated given those row and column totals. </a:t>
            </a:r>
          </a:p>
          <a:p>
            <a:r>
              <a:rPr lang="en-US" sz="2800" dirty="0"/>
              <a:t>The probability of any of these filled out tables, given the row and column totals is fixed, is then based on a _______________________. </a:t>
            </a:r>
          </a:p>
          <a:p>
            <a:r>
              <a:rPr lang="en-US" sz="2800" dirty="0"/>
              <a:t>Then the possible filled out tables that are less likely to occur than what was actually observed contribute to the </a:t>
            </a:r>
            <a:r>
              <a:rPr lang="en-US" sz="2800" i="1" dirty="0"/>
              <a:t>p</a:t>
            </a:r>
            <a:r>
              <a:rPr lang="en-US" sz="2800" dirty="0"/>
              <a:t>-value (by adding up their probabilities). </a:t>
            </a: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sp>
        <p:nvSpPr>
          <p:cNvPr id="4" name="Rectangle 3">
            <a:extLst>
              <a:ext uri="{FF2B5EF4-FFF2-40B4-BE49-F238E27FC236}">
                <a16:creationId xmlns:a16="http://schemas.microsoft.com/office/drawing/2014/main" id="{D322DC71-8B67-084A-8578-D9C83892B436}"/>
              </a:ext>
            </a:extLst>
          </p:cNvPr>
          <p:cNvSpPr/>
          <p:nvPr/>
        </p:nvSpPr>
        <p:spPr>
          <a:xfrm>
            <a:off x="6746764" y="4452649"/>
            <a:ext cx="4266233" cy="523220"/>
          </a:xfrm>
          <a:prstGeom prst="rect">
            <a:avLst/>
          </a:prstGeom>
        </p:spPr>
        <p:txBody>
          <a:bodyPr wrap="none">
            <a:spAutoFit/>
          </a:bodyPr>
          <a:lstStyle/>
          <a:p>
            <a:r>
              <a:rPr lang="en-US" sz="2800" dirty="0"/>
              <a:t>hypergeometric distribution</a:t>
            </a:r>
          </a:p>
        </p:txBody>
      </p:sp>
    </p:spTree>
    <p:extLst>
      <p:ext uri="{BB962C8B-B14F-4D97-AF65-F5344CB8AC3E}">
        <p14:creationId xmlns:p14="http://schemas.microsoft.com/office/powerpoint/2010/main" val="295791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Fisher’s exact test </a:t>
            </a:r>
            <a:endParaRPr lang="en-US" dirty="0">
              <a:effectLst/>
            </a:endParaRPr>
          </a:p>
        </p:txBody>
      </p:sp>
      <p:pic>
        <p:nvPicPr>
          <p:cNvPr id="4" name="Content Placeholder 3">
            <a:extLst>
              <a:ext uri="{FF2B5EF4-FFF2-40B4-BE49-F238E27FC236}">
                <a16:creationId xmlns:a16="http://schemas.microsoft.com/office/drawing/2014/main" id="{B81EF62F-199D-FE46-A18A-969428FC3F89}"/>
              </a:ext>
            </a:extLst>
          </p:cNvPr>
          <p:cNvPicPr>
            <a:picLocks noGrp="1" noChangeAspect="1"/>
          </p:cNvPicPr>
          <p:nvPr>
            <p:ph idx="1"/>
          </p:nvPr>
        </p:nvPicPr>
        <p:blipFill>
          <a:blip r:embed="rId2"/>
          <a:stretch>
            <a:fillRect/>
          </a:stretch>
        </p:blipFill>
        <p:spPr>
          <a:xfrm>
            <a:off x="2336800" y="1192440"/>
            <a:ext cx="7518400" cy="2260600"/>
          </a:xfrm>
          <a:prstGeom prst="rect">
            <a:avLst/>
          </a:prstGeom>
        </p:spPr>
      </p:pic>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sp>
        <p:nvSpPr>
          <p:cNvPr id="7" name="Content Placeholder 2">
            <a:extLst>
              <a:ext uri="{FF2B5EF4-FFF2-40B4-BE49-F238E27FC236}">
                <a16:creationId xmlns:a16="http://schemas.microsoft.com/office/drawing/2014/main" id="{1812AF56-DE48-F345-859D-ECD5B0F0FC38}"/>
              </a:ext>
            </a:extLst>
          </p:cNvPr>
          <p:cNvSpPr txBox="1">
            <a:spLocks/>
          </p:cNvSpPr>
          <p:nvPr/>
        </p:nvSpPr>
        <p:spPr>
          <a:xfrm>
            <a:off x="833415" y="4963886"/>
            <a:ext cx="10327008" cy="1344317"/>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Then a similar calculation is done for all possible values of </a:t>
            </a:r>
            <a:r>
              <a:rPr lang="en-US" i="1" dirty="0"/>
              <a:t>X</a:t>
            </a:r>
            <a:r>
              <a:rPr lang="en-US" baseline="-25000" dirty="0"/>
              <a:t>1</a:t>
            </a:r>
            <a:r>
              <a:rPr lang="en-US" dirty="0"/>
              <a:t>, and these probabilities are summed up for those cases of </a:t>
            </a:r>
            <a:r>
              <a:rPr lang="en-US" i="1" dirty="0"/>
              <a:t>X</a:t>
            </a:r>
            <a:r>
              <a:rPr lang="en-US" baseline="-25000" dirty="0"/>
              <a:t>1</a:t>
            </a:r>
            <a:r>
              <a:rPr lang="en-US" dirty="0"/>
              <a:t> that are not more likely to occur. </a:t>
            </a:r>
            <a:endParaRPr lang="en-US" dirty="0">
              <a:effectLst/>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4356D4-7D4A-4042-9806-930147595987}"/>
                  </a:ext>
                </a:extLst>
              </p:cNvPr>
              <p:cNvSpPr txBox="1"/>
              <p:nvPr/>
            </p:nvSpPr>
            <p:spPr>
              <a:xfrm>
                <a:off x="3348374" y="3615447"/>
                <a:ext cx="5795626" cy="12921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=166</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5</m:t>
                                    </m:r>
                                    <m:r>
                                      <a:rPr lang="en-US" sz="2400" b="0" i="1" smtClean="0">
                                        <a:latin typeface="Cambria Math" panose="02040503050406030204" pitchFamily="18" charset="0"/>
                                      </a:rPr>
                                      <m:t>96</m:t>
                                    </m:r>
                                  </m:e>
                                </m:mr>
                                <m:mr>
                                  <m:e>
                                    <m:r>
                                      <a:rPr lang="en-US" sz="2400" b="0" i="1" smtClean="0">
                                        <a:latin typeface="Cambria Math" panose="02040503050406030204" pitchFamily="18" charset="0"/>
                                      </a:rPr>
                                      <m:t>166</m:t>
                                    </m:r>
                                  </m:e>
                                </m:mr>
                              </m:m>
                            </m:e>
                          </m:d>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7</m:t>
                                    </m:r>
                                    <m:r>
                                      <a:rPr lang="en-US" sz="2400" b="0" i="1" smtClean="0">
                                        <a:latin typeface="Cambria Math" panose="02040503050406030204" pitchFamily="18" charset="0"/>
                                      </a:rPr>
                                      <m:t>11</m:t>
                                    </m:r>
                                  </m:e>
                                </m:mr>
                                <m:mr>
                                  <m:e>
                                    <m:r>
                                      <a:rPr lang="en-US" sz="2400" b="0" i="1" smtClean="0">
                                        <a:latin typeface="Cambria Math" panose="02040503050406030204" pitchFamily="18" charset="0"/>
                                      </a:rPr>
                                      <m:t>366</m:t>
                                    </m:r>
                                  </m:e>
                                </m:mr>
                              </m:m>
                            </m:e>
                          </m:d>
                        </m:num>
                        <m:den>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1</m:t>
                                    </m:r>
                                    <m:r>
                                      <a:rPr lang="en-US" sz="2400" b="0" i="1" smtClean="0">
                                        <a:latin typeface="Cambria Math" panose="02040503050406030204" pitchFamily="18" charset="0"/>
                                      </a:rPr>
                                      <m:t>307</m:t>
                                    </m:r>
                                  </m:e>
                                </m:mr>
                                <m:mr>
                                  <m:e>
                                    <m:r>
                                      <a:rPr lang="en-US" sz="2400" b="0" i="1" smtClean="0">
                                        <a:latin typeface="Cambria Math" panose="02040503050406030204" pitchFamily="18" charset="0"/>
                                      </a:rPr>
                                      <m:t>532</m:t>
                                    </m:r>
                                  </m:e>
                                </m:mr>
                              </m:m>
                            </m:e>
                          </m:d>
                        </m:den>
                      </m:f>
                      <m:r>
                        <a:rPr lang="en-US" sz="2400" b="0" i="1" smtClean="0">
                          <a:latin typeface="Cambria Math" panose="02040503050406030204" pitchFamily="18" charset="0"/>
                        </a:rPr>
                        <m:t>=1.33</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−18</m:t>
                          </m:r>
                        </m:sup>
                      </m:sSup>
                    </m:oMath>
                  </m:oMathPara>
                </a14:m>
                <a:endParaRPr lang="en-US" sz="2400" dirty="0"/>
              </a:p>
            </p:txBody>
          </p:sp>
        </mc:Choice>
        <mc:Fallback xmlns="">
          <p:sp>
            <p:nvSpPr>
              <p:cNvPr id="8" name="TextBox 7">
                <a:extLst>
                  <a:ext uri="{FF2B5EF4-FFF2-40B4-BE49-F238E27FC236}">
                    <a16:creationId xmlns:a16="http://schemas.microsoft.com/office/drawing/2014/main" id="{E14356D4-7D4A-4042-9806-930147595987}"/>
                  </a:ext>
                </a:extLst>
              </p:cNvPr>
              <p:cNvSpPr txBox="1">
                <a:spLocks noRot="1" noChangeAspect="1" noMove="1" noResize="1" noEditPoints="1" noAdjustHandles="1" noChangeArrowheads="1" noChangeShapeType="1" noTextEdit="1"/>
              </p:cNvSpPr>
              <p:nvPr/>
            </p:nvSpPr>
            <p:spPr>
              <a:xfrm>
                <a:off x="3348374" y="3615447"/>
                <a:ext cx="5795626" cy="1292149"/>
              </a:xfrm>
              <a:prstGeom prst="rect">
                <a:avLst/>
              </a:prstGeom>
              <a:blipFill>
                <a:blip r:embed="rId3"/>
                <a:stretch>
                  <a:fillRect l="-877" t="-980" b="-6863"/>
                </a:stretch>
              </a:blipFill>
            </p:spPr>
            <p:txBody>
              <a:bodyPr/>
              <a:lstStyle/>
              <a:p>
                <a:r>
                  <a:rPr lang="en-US">
                    <a:noFill/>
                  </a:rPr>
                  <a:t> </a:t>
                </a:r>
              </a:p>
            </p:txBody>
          </p:sp>
        </mc:Fallback>
      </mc:AlternateContent>
    </p:spTree>
    <p:extLst>
      <p:ext uri="{BB962C8B-B14F-4D97-AF65-F5344CB8AC3E}">
        <p14:creationId xmlns:p14="http://schemas.microsoft.com/office/powerpoint/2010/main" val="1698766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The app update roll-out problem</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A company is interested in updating their app/program, so they start a ‘pilot program’ to test the waters to see how this update will affect some important measure (like revenue or usage).  </a:t>
                </a:r>
                <a:r>
                  <a:rPr lang="en-US"/>
                  <a:t>How </a:t>
                </a:r>
                <a:r>
                  <a:rPr lang="en-US" dirty="0"/>
                  <a:t>s</a:t>
                </a:r>
                <a:r>
                  <a:rPr lang="en-US"/>
                  <a:t>hould </a:t>
                </a:r>
                <a:r>
                  <a:rPr lang="en-US" dirty="0"/>
                  <a:t>they do this?</a:t>
                </a:r>
              </a:p>
              <a:p>
                <a:r>
                  <a:rPr lang="en-US" sz="2800" dirty="0">
                    <a:effectLst/>
                  </a:rPr>
                  <a:t>The</a:t>
                </a:r>
                <a:r>
                  <a:rPr lang="en-US" dirty="0"/>
                  <a:t>y select a sample of users and ask them to voluntarily update the app on their phones in order to estimate the affect of this update.</a:t>
                </a:r>
              </a:p>
              <a:p>
                <a:r>
                  <a:rPr lang="en-US" dirty="0"/>
                  <a:t>Any issues with this design?</a:t>
                </a:r>
              </a:p>
              <a:p>
                <a:r>
                  <a:rPr lang="en-US" sz="2800" dirty="0">
                    <a:effectLst/>
                  </a:rPr>
                  <a:t>Volunteers will always be the most excited, dedicated users: a biased sample from all of their users.</a:t>
                </a:r>
              </a:p>
              <a:p>
                <a:r>
                  <a:rPr lang="en-US" dirty="0"/>
                  <a:t>We can potentially check for this bias via a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ea typeface="Cambria Math" panose="02040503050406030204" pitchFamily="18" charset="0"/>
                          </a:rPr>
                          <m:t>2</m:t>
                        </m:r>
                      </m:sup>
                    </m:sSup>
                  </m:oMath>
                </a14:m>
                <a:r>
                  <a:rPr lang="el-GR" dirty="0"/>
                  <a:t> </a:t>
                </a:r>
                <a:r>
                  <a:rPr lang="en-US" dirty="0"/>
                  <a:t>test for goodness-of-fit.</a:t>
                </a:r>
                <a:endParaRPr lang="en-US" sz="28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1229" t="-1235" r="-196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28</a:t>
            </a:fld>
            <a:endParaRPr lang="en-US"/>
          </a:p>
        </p:txBody>
      </p:sp>
    </p:spTree>
    <p:extLst>
      <p:ext uri="{BB962C8B-B14F-4D97-AF65-F5344CB8AC3E}">
        <p14:creationId xmlns:p14="http://schemas.microsoft.com/office/powerpoint/2010/main" val="80166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l-GR" i="1" dirty="0"/>
              <a:t>χ</a:t>
            </a:r>
            <a:r>
              <a:rPr lang="el-GR" baseline="30000" dirty="0"/>
              <a:t>2</a:t>
            </a:r>
            <a:r>
              <a:rPr lang="el-GR" dirty="0"/>
              <a:t> </a:t>
            </a:r>
            <a:r>
              <a:rPr lang="en-US" dirty="0"/>
              <a:t>test for goodness-of-fit</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Formally, the </a:t>
                </a:r>
                <a14:m>
                  <m:oMath xmlns:m="http://schemas.openxmlformats.org/officeDocument/2006/math">
                    <m:sSup>
                      <m:sSupPr>
                        <m:ctrlPr>
                          <a:rPr lang="en-US" sz="2600" b="0" i="1" smtClean="0">
                            <a:latin typeface="Cambria Math" panose="02040503050406030204" pitchFamily="18" charset="0"/>
                            <a:ea typeface="Cambria Math" panose="02040503050406030204" pitchFamily="18" charset="0"/>
                          </a:rPr>
                        </m:ctrlPr>
                      </m:sSupPr>
                      <m:e>
                        <m:r>
                          <a:rPr lang="en-US" sz="2600" i="1" smtClean="0">
                            <a:latin typeface="Cambria Math" panose="02040503050406030204" pitchFamily="18" charset="0"/>
                            <a:ea typeface="Cambria Math" panose="02040503050406030204" pitchFamily="18" charset="0"/>
                          </a:rPr>
                          <m:t>𝜒</m:t>
                        </m:r>
                      </m:e>
                      <m:sup>
                        <m:r>
                          <a:rPr lang="en-US" sz="2600" b="0" i="1" smtClean="0">
                            <a:latin typeface="Cambria Math" panose="02040503050406030204" pitchFamily="18" charset="0"/>
                            <a:ea typeface="Cambria Math" panose="02040503050406030204" pitchFamily="18" charset="0"/>
                          </a:rPr>
                          <m:t>2</m:t>
                        </m:r>
                      </m:sup>
                    </m:sSup>
                  </m:oMath>
                </a14:m>
                <a:r>
                  <a:rPr lang="el-GR" sz="2600" dirty="0"/>
                  <a:t> </a:t>
                </a:r>
                <a:r>
                  <a:rPr lang="en-US" sz="2600" dirty="0"/>
                  <a:t>test for goodness-of-fit can be calculated as follows:</a:t>
                </a:r>
              </a:p>
              <a:p>
                <a:r>
                  <a:rPr lang="en-US" sz="2600" i="1" dirty="0"/>
                  <a:t>H</a:t>
                </a:r>
                <a:r>
                  <a:rPr lang="en-US" sz="2600" baseline="-25000" dirty="0"/>
                  <a:t>0</a:t>
                </a:r>
                <a:r>
                  <a:rPr lang="en-US" sz="2600" dirty="0"/>
                  <a:t>: the variable follows some known distribution in the population</a:t>
                </a:r>
                <a:br>
                  <a:rPr lang="en-US" sz="2600" dirty="0"/>
                </a:br>
                <a:r>
                  <a:rPr lang="en-US" sz="2600" i="1" dirty="0"/>
                  <a:t>H</a:t>
                </a:r>
                <a:r>
                  <a:rPr lang="en-US" sz="2600" i="1" baseline="-25000" dirty="0"/>
                  <a:t>A</a:t>
                </a:r>
                <a:r>
                  <a:rPr lang="en-US" sz="2600" dirty="0"/>
                  <a:t>: the variable does not follow this distribution</a:t>
                </a:r>
              </a:p>
              <a:p>
                <a:endParaRPr lang="en-US" sz="2600" dirty="0"/>
              </a:p>
              <a:p>
                <a:endParaRPr lang="en-US" sz="2600" dirty="0"/>
              </a:p>
              <a:p>
                <a:endParaRPr lang="en-US" sz="2600" dirty="0"/>
              </a:p>
              <a:p>
                <a:r>
                  <a:rPr lang="en-US" sz="2600" dirty="0"/>
                  <a:t>where </a:t>
                </a:r>
                <a:r>
                  <a:rPr lang="en-US" sz="2600" i="1" dirty="0" err="1"/>
                  <a:t>Obs</a:t>
                </a:r>
                <a:r>
                  <a:rPr lang="en-US" sz="2600" dirty="0"/>
                  <a:t> is the observed cell count and </a:t>
                </a:r>
                <a:r>
                  <a:rPr lang="en-US" sz="2600" i="1" dirty="0" err="1"/>
                  <a:t>Exp</a:t>
                </a:r>
                <a:r>
                  <a:rPr lang="en-US" sz="2600" dirty="0"/>
                  <a:t> is the expected cell count: </a:t>
                </a:r>
                <a:br>
                  <a:rPr lang="en-US" sz="2600" dirty="0"/>
                </a:br>
                <a14:m>
                  <m:oMath xmlns:m="http://schemas.openxmlformats.org/officeDocument/2006/math">
                    <m:r>
                      <a:rPr lang="en-US" sz="2600" i="1">
                        <a:latin typeface="Cambria Math" panose="02040503050406030204" pitchFamily="18" charset="0"/>
                      </a:rPr>
                      <m:t>𝐸</m:t>
                    </m:r>
                    <m:sSub>
                      <m:sSubPr>
                        <m:ctrlPr>
                          <a:rPr lang="en-US" sz="2600" b="0" i="1" smtClean="0">
                            <a:latin typeface="Cambria Math" panose="02040503050406030204" pitchFamily="18" charset="0"/>
                          </a:rPr>
                        </m:ctrlPr>
                      </m:sSubPr>
                      <m:e>
                        <m:r>
                          <a:rPr lang="en-US" sz="2600" i="1">
                            <a:latin typeface="Cambria Math" panose="02040503050406030204" pitchFamily="18" charset="0"/>
                          </a:rPr>
                          <m:t>𝑥</m:t>
                        </m:r>
                        <m:r>
                          <a:rPr lang="en-US" sz="2600" b="0" i="1" smtClean="0">
                            <a:latin typeface="Cambria Math" panose="02040503050406030204" pitchFamily="18" charset="0"/>
                          </a:rPr>
                          <m:t>𝑝</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m:t>
                    </m:r>
                    <m:r>
                      <a:rPr lang="en-US" sz="2600" b="0" i="1" smtClean="0">
                        <a:latin typeface="Cambria Math" panose="02040503050406030204" pitchFamily="18" charset="0"/>
                      </a:rPr>
                      <m:t>𝑛</m:t>
                    </m:r>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𝜋</m:t>
                        </m:r>
                      </m:e>
                      <m:sub>
                        <m:r>
                          <a:rPr lang="en-US" sz="2600" b="0" i="1" smtClean="0">
                            <a:latin typeface="Cambria Math" panose="02040503050406030204" pitchFamily="18" charset="0"/>
                            <a:ea typeface="Cambria Math" panose="02040503050406030204" pitchFamily="18" charset="0"/>
                          </a:rPr>
                          <m:t>𝑖</m:t>
                        </m:r>
                      </m:sub>
                    </m:sSub>
                  </m:oMath>
                </a14:m>
                <a:r>
                  <a:rPr lang="en-US" sz="2600" dirty="0"/>
                  <a:t>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𝜋</m:t>
                        </m:r>
                      </m:e>
                      <m:sub>
                        <m:r>
                          <a:rPr lang="en-US" sz="2600" i="1">
                            <a:latin typeface="Cambria Math" panose="02040503050406030204" pitchFamily="18" charset="0"/>
                            <a:ea typeface="Cambria Math" panose="02040503050406030204" pitchFamily="18" charset="0"/>
                          </a:rPr>
                          <m:t>𝑖</m:t>
                        </m:r>
                      </m:sub>
                    </m:sSub>
                  </m:oMath>
                </a14:m>
                <a:r>
                  <a:rPr lang="en-US" sz="2600" dirty="0"/>
                  <a:t> is the theoretical probability of being in category/bucket </a:t>
                </a:r>
                <a:r>
                  <a:rPr lang="en-US" sz="2600" i="1" dirty="0" err="1"/>
                  <a:t>i</a:t>
                </a:r>
                <a:r>
                  <a:rPr lang="en-US" sz="2600" dirty="0"/>
                  <a:t>). </a:t>
                </a:r>
              </a:p>
              <a:p>
                <a:r>
                  <a:rPr lang="en-US" sz="2600" dirty="0"/>
                  <a:t>The </a:t>
                </a:r>
                <a:r>
                  <a:rPr lang="en-US" sz="2600" i="1" dirty="0"/>
                  <a:t>p</a:t>
                </a:r>
                <a:r>
                  <a:rPr lang="en-US" sz="2600" dirty="0"/>
                  <a:t>-value can then be calculated based on a </a:t>
                </a:r>
                <a14:m>
                  <m:oMath xmlns:m="http://schemas.openxmlformats.org/officeDocument/2006/math">
                    <m:sSubSup>
                      <m:sSubSupPr>
                        <m:ctrlPr>
                          <a:rPr lang="en-US" sz="2600" i="1" smtClean="0">
                            <a:latin typeface="Cambria Math" panose="02040503050406030204" pitchFamily="18" charset="0"/>
                          </a:rPr>
                        </m:ctrlPr>
                      </m:sSubSupPr>
                      <m:e>
                        <m:r>
                          <a:rPr lang="en-US" sz="2600" i="1" smtClean="0">
                            <a:latin typeface="Cambria Math" panose="02040503050406030204" pitchFamily="18" charset="0"/>
                            <a:ea typeface="Cambria Math" panose="02040503050406030204" pitchFamily="18" charset="0"/>
                          </a:rPr>
                          <m:t>𝜒</m:t>
                        </m:r>
                      </m:e>
                      <m:sub>
                        <m:r>
                          <a:rPr lang="en-US" sz="2600" b="0" i="1" smtClean="0">
                            <a:latin typeface="Cambria Math" panose="02040503050406030204" pitchFamily="18" charset="0"/>
                          </a:rPr>
                          <m:t>𝑑𝑓</m:t>
                        </m:r>
                        <m:r>
                          <a:rPr lang="en-US" sz="2600" b="0" i="1" smtClean="0">
                            <a:latin typeface="Cambria Math" panose="02040503050406030204" pitchFamily="18" charset="0"/>
                          </a:rPr>
                          <m:t>=(</m:t>
                        </m:r>
                        <m:r>
                          <a:rPr lang="en-US" sz="2600" b="0" i="1" smtClean="0">
                            <a:latin typeface="Cambria Math" panose="02040503050406030204" pitchFamily="18" charset="0"/>
                          </a:rPr>
                          <m:t>𝑘</m:t>
                        </m:r>
                        <m:r>
                          <a:rPr lang="en-US" sz="2600" b="0" i="1" smtClean="0">
                            <a:latin typeface="Cambria Math" panose="02040503050406030204" pitchFamily="18" charset="0"/>
                          </a:rPr>
                          <m:t>−1)</m:t>
                        </m:r>
                      </m:sub>
                      <m:sup>
                        <m:r>
                          <a:rPr lang="en-US" sz="2600" b="0" i="1" smtClean="0">
                            <a:latin typeface="Cambria Math" panose="02040503050406030204" pitchFamily="18" charset="0"/>
                          </a:rPr>
                          <m:t>2</m:t>
                        </m:r>
                      </m:sup>
                    </m:sSubSup>
                  </m:oMath>
                </a14:m>
                <a:r>
                  <a:rPr lang="en-US" sz="2600" dirty="0"/>
                  <a:t> distribution </a:t>
                </a:r>
                <a:br>
                  <a:rPr lang="en-US" sz="2600" dirty="0"/>
                </a:br>
                <a:r>
                  <a:rPr lang="en-US" sz="2600" dirty="0"/>
                  <a:t>(</a:t>
                </a:r>
                <a:r>
                  <a:rPr lang="en-US" sz="2600" i="1" dirty="0"/>
                  <a:t>k</a:t>
                </a:r>
                <a:r>
                  <a:rPr lang="en-US" sz="2600" dirty="0"/>
                  <a:t> is the # categories in the population). </a:t>
                </a:r>
              </a:p>
              <a:p>
                <a:endParaRPr lang="en-US" sz="2600" dirty="0"/>
              </a:p>
              <a:p>
                <a:endParaRPr lang="en-US" sz="26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3"/>
                <a:stretch>
                  <a:fillRect l="-983" t="-741" r="-49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29</a:t>
            </a:fld>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CED64E8-2F74-CA4E-86AD-03CE6DD3ED0C}"/>
                  </a:ext>
                </a:extLst>
              </p:cNvPr>
              <p:cNvSpPr/>
              <p:nvPr/>
            </p:nvSpPr>
            <p:spPr>
              <a:xfrm>
                <a:off x="3250051" y="2595656"/>
                <a:ext cx="5493736" cy="10966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600" b="0" i="1" smtClean="0">
                              <a:latin typeface="Cambria Math" panose="02040503050406030204" pitchFamily="18" charset="0"/>
                              <a:ea typeface="Cambria Math" panose="02040503050406030204" pitchFamily="18" charset="0"/>
                            </a:rPr>
                          </m:ctrlPr>
                        </m:sSupPr>
                        <m:e>
                          <m:r>
                            <a:rPr lang="en-US" sz="2600" i="1" smtClean="0">
                              <a:latin typeface="Cambria Math" panose="02040503050406030204" pitchFamily="18" charset="0"/>
                              <a:ea typeface="Cambria Math" panose="02040503050406030204" pitchFamily="18" charset="0"/>
                            </a:rPr>
                            <m:t>𝜒</m:t>
                          </m:r>
                        </m:e>
                        <m:sup>
                          <m:r>
                            <a:rPr lang="en-US" sz="2600" b="0" i="1" smtClean="0">
                              <a:latin typeface="Cambria Math" panose="02040503050406030204" pitchFamily="18" charset="0"/>
                              <a:ea typeface="Cambria Math" panose="02040503050406030204" pitchFamily="18" charset="0"/>
                            </a:rPr>
                            <m:t>2</m:t>
                          </m:r>
                        </m:sup>
                      </m:sSup>
                      <m:r>
                        <a:rPr lang="en-US" sz="2600" i="1" smtClean="0">
                          <a:latin typeface="Cambria Math" panose="02040503050406030204" pitchFamily="18" charset="0"/>
                        </a:rPr>
                        <m:t>=</m:t>
                      </m:r>
                      <m:nary>
                        <m:naryPr>
                          <m:chr m:val="∑"/>
                          <m:supHide m:val="on"/>
                          <m:ctrlPr>
                            <a:rPr lang="en-US" sz="2600" i="1" smtClean="0">
                              <a:latin typeface="Cambria Math" panose="02040503050406030204" pitchFamily="18" charset="0"/>
                            </a:rPr>
                          </m:ctrlPr>
                        </m:naryPr>
                        <m:sub>
                          <m:r>
                            <m:rPr>
                              <m:brk m:alnAt="7"/>
                            </m:rPr>
                            <a:rPr lang="en-US" sz="2600" b="0" i="1" smtClean="0">
                              <a:latin typeface="Cambria Math" panose="02040503050406030204" pitchFamily="18" charset="0"/>
                            </a:rPr>
                            <m:t>𝑎</m:t>
                          </m:r>
                          <m:r>
                            <a:rPr lang="en-US" sz="2600" b="0" i="1" smtClean="0">
                              <a:latin typeface="Cambria Math" panose="02040503050406030204" pitchFamily="18" charset="0"/>
                            </a:rPr>
                            <m:t>𝑙𝑙</m:t>
                          </m:r>
                          <m:r>
                            <a:rPr lang="en-US" sz="2600" b="0" i="1" smtClean="0">
                              <a:latin typeface="Cambria Math" panose="02040503050406030204" pitchFamily="18" charset="0"/>
                            </a:rPr>
                            <m:t> </m:t>
                          </m:r>
                          <m:r>
                            <a:rPr lang="en-US" sz="2600" b="0" i="1" smtClean="0">
                              <a:latin typeface="Cambria Math" panose="02040503050406030204" pitchFamily="18" charset="0"/>
                            </a:rPr>
                            <m:t>𝑐𝑒𝑙𝑙𝑠</m:t>
                          </m:r>
                        </m:sub>
                        <m:sup/>
                        <m:e>
                          <m:f>
                            <m:fPr>
                              <m:ctrlPr>
                                <a:rPr lang="en-US" sz="2600" i="1" smtClean="0">
                                  <a:latin typeface="Cambria Math" panose="02040503050406030204" pitchFamily="18" charset="0"/>
                                </a:rPr>
                              </m:ctrlPr>
                            </m:fPr>
                            <m:num>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𝑂𝑏𝑠</m:t>
                                      </m:r>
                                      <m:r>
                                        <a:rPr lang="en-US" sz="2600" b="0" i="1" smtClean="0">
                                          <a:latin typeface="Cambria Math" panose="02040503050406030204" pitchFamily="18" charset="0"/>
                                        </a:rPr>
                                        <m:t>−</m:t>
                                      </m:r>
                                      <m:r>
                                        <a:rPr lang="en-US" sz="2600" b="0" i="1" smtClean="0">
                                          <a:latin typeface="Cambria Math" panose="02040503050406030204" pitchFamily="18" charset="0"/>
                                        </a:rPr>
                                        <m:t>𝐸𝑥𝑝</m:t>
                                      </m:r>
                                    </m:e>
                                  </m:d>
                                </m:e>
                                <m:sup>
                                  <m:r>
                                    <a:rPr lang="en-US" sz="2600" b="0" i="1" smtClean="0">
                                      <a:latin typeface="Cambria Math" panose="02040503050406030204" pitchFamily="18" charset="0"/>
                                    </a:rPr>
                                    <m:t>2</m:t>
                                  </m:r>
                                </m:sup>
                              </m:sSup>
                            </m:num>
                            <m:den>
                              <m:r>
                                <a:rPr lang="en-US" sz="2600" b="0" i="1" smtClean="0">
                                  <a:latin typeface="Cambria Math" panose="02040503050406030204" pitchFamily="18" charset="0"/>
                                </a:rPr>
                                <m:t>𝐸𝑥𝑝</m:t>
                              </m:r>
                            </m:den>
                          </m:f>
                        </m:e>
                      </m:nary>
                    </m:oMath>
                  </m:oMathPara>
                </a14:m>
                <a:endParaRPr lang="en-US" sz="2600" dirty="0"/>
              </a:p>
            </p:txBody>
          </p:sp>
        </mc:Choice>
        <mc:Fallback xmlns="">
          <p:sp>
            <p:nvSpPr>
              <p:cNvPr id="6" name="Rectangle 5">
                <a:extLst>
                  <a:ext uri="{FF2B5EF4-FFF2-40B4-BE49-F238E27FC236}">
                    <a16:creationId xmlns:a16="http://schemas.microsoft.com/office/drawing/2014/main" id="{7CED64E8-2F74-CA4E-86AD-03CE6DD3ED0C}"/>
                  </a:ext>
                </a:extLst>
              </p:cNvPr>
              <p:cNvSpPr>
                <a:spLocks noRot="1" noChangeAspect="1" noMove="1" noResize="1" noEditPoints="1" noAdjustHandles="1" noChangeArrowheads="1" noChangeShapeType="1" noTextEdit="1"/>
              </p:cNvSpPr>
              <p:nvPr/>
            </p:nvSpPr>
            <p:spPr>
              <a:xfrm>
                <a:off x="3250051" y="2595656"/>
                <a:ext cx="5493736" cy="1096647"/>
              </a:xfrm>
              <a:prstGeom prst="rect">
                <a:avLst/>
              </a:prstGeom>
              <a:blipFill>
                <a:blip r:embed="rId4"/>
                <a:stretch>
                  <a:fillRect t="-125287" b="-178161"/>
                </a:stretch>
              </a:blipFill>
            </p:spPr>
            <p:txBody>
              <a:bodyPr/>
              <a:lstStyle/>
              <a:p>
                <a:r>
                  <a:rPr lang="en-US">
                    <a:noFill/>
                  </a:rPr>
                  <a:t> </a:t>
                </a:r>
              </a:p>
            </p:txBody>
          </p:sp>
        </mc:Fallback>
      </mc:AlternateContent>
    </p:spTree>
    <p:extLst>
      <p:ext uri="{BB962C8B-B14F-4D97-AF65-F5344CB8AC3E}">
        <p14:creationId xmlns:p14="http://schemas.microsoft.com/office/powerpoint/2010/main" val="140277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Association vs. Causation</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702197" y="983807"/>
                <a:ext cx="10787605" cy="5324396"/>
              </a:xfrm>
            </p:spPr>
            <p:txBody>
              <a:bodyPr/>
              <a:lstStyle/>
              <a:p>
                <a:r>
                  <a:rPr lang="en-US" sz="2800" dirty="0"/>
                  <a:t>In many of our methods (regression, for example) we often want to measure the association between two variables: the response, </a:t>
                </a:r>
                <a:r>
                  <a:rPr lang="en-US" sz="2800" i="1" dirty="0"/>
                  <a:t>Y</a:t>
                </a:r>
                <a:r>
                  <a:rPr lang="en-US" sz="2800" dirty="0"/>
                  <a:t>, and the predictor, </a:t>
                </a:r>
                <a:r>
                  <a:rPr lang="en-US" sz="2800" i="1" dirty="0"/>
                  <a:t>X</a:t>
                </a:r>
                <a:r>
                  <a:rPr lang="en-US" sz="2800" dirty="0"/>
                  <a:t>.  For example, this association is modeled by a </a:t>
                </a:r>
                <a14:m>
                  <m:oMath xmlns:m="http://schemas.openxmlformats.org/officeDocument/2006/math">
                    <m:r>
                      <a:rPr lang="en-US" sz="2800" i="1">
                        <a:latin typeface="Cambria Math" panose="02040503050406030204" pitchFamily="18" charset="0"/>
                        <a:ea typeface="Cambria Math" panose="02040503050406030204" pitchFamily="18" charset="0"/>
                      </a:rPr>
                      <m:t>𝛽</m:t>
                    </m:r>
                  </m:oMath>
                </a14:m>
                <a:r>
                  <a:rPr lang="en-US" sz="2800" dirty="0"/>
                  <a:t> coefficient in regression, or amount of increase in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𝑅</m:t>
                        </m:r>
                      </m:e>
                      <m:sup>
                        <m:r>
                          <a:rPr lang="en-US" sz="2800" i="1">
                            <a:latin typeface="Cambria Math" panose="02040503050406030204" pitchFamily="18" charset="0"/>
                          </a:rPr>
                          <m:t>2</m:t>
                        </m:r>
                      </m:sup>
                    </m:sSup>
                  </m:oMath>
                </a14:m>
                <a:r>
                  <a:rPr lang="en-US" sz="2800" dirty="0"/>
                  <a:t> in a regression tree associated with a predictor, etc...</a:t>
                </a:r>
              </a:p>
              <a:p>
                <a:endParaRPr lang="en-US" sz="2800" dirty="0"/>
              </a:p>
              <a:p>
                <a:r>
                  <a:rPr lang="en-US" sz="2800" dirty="0"/>
                  <a:t>If </a:t>
                </a:r>
                <a14:m>
                  <m:oMath xmlns:m="http://schemas.openxmlformats.org/officeDocument/2006/math">
                    <m:r>
                      <a:rPr lang="en-US" sz="2800" i="1" smtClean="0">
                        <a:latin typeface="Cambria Math" panose="02040503050406030204" pitchFamily="18" charset="0"/>
                        <a:ea typeface="Cambria Math" panose="02040503050406030204" pitchFamily="18" charset="0"/>
                      </a:rPr>
                      <m:t>𝛽</m:t>
                    </m:r>
                  </m:oMath>
                </a14:m>
                <a:r>
                  <a:rPr lang="en-US" sz="2800" dirty="0"/>
                  <a:t> is </a:t>
                </a:r>
                <a:r>
                  <a:rPr lang="en-US" sz="2800" i="1" dirty="0"/>
                  <a:t>significantly different </a:t>
                </a:r>
                <a:r>
                  <a:rPr lang="en-US" sz="2800" dirty="0"/>
                  <a:t>from zero (or amount of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𝑅</m:t>
                        </m:r>
                      </m:e>
                      <m:sup>
                        <m:r>
                          <a:rPr lang="en-US" sz="2800" b="0" i="1" smtClean="0">
                            <a:latin typeface="Cambria Math" panose="02040503050406030204" pitchFamily="18" charset="0"/>
                          </a:rPr>
                          <m:t>2</m:t>
                        </m:r>
                      </m:sup>
                    </m:sSup>
                  </m:oMath>
                </a14:m>
                <a:r>
                  <a:rPr lang="en-US" sz="2800" dirty="0"/>
                  <a:t> is greater than by chance alone), then there is evidence that the response is associated with the predictor.  </a:t>
                </a:r>
              </a:p>
              <a:p>
                <a:endParaRPr lang="en-US" sz="2800" dirty="0"/>
              </a:p>
              <a:p>
                <a:r>
                  <a:rPr lang="en-US" sz="2800" dirty="0"/>
                  <a:t>How can we determine if </a:t>
                </a:r>
                <a14:m>
                  <m:oMath xmlns:m="http://schemas.openxmlformats.org/officeDocument/2006/math">
                    <m:r>
                      <a:rPr lang="en-US" sz="2800" i="1">
                        <a:latin typeface="Cambria Math" panose="02040503050406030204" pitchFamily="18" charset="0"/>
                        <a:ea typeface="Cambria Math" panose="02040503050406030204" pitchFamily="18" charset="0"/>
                      </a:rPr>
                      <m:t>𝛽</m:t>
                    </m:r>
                  </m:oMath>
                </a14:m>
                <a:r>
                  <a:rPr lang="en-US" sz="2800" dirty="0"/>
                  <a:t> is </a:t>
                </a:r>
                <a:r>
                  <a:rPr lang="en-US" sz="2800" i="1" dirty="0"/>
                  <a:t>significantly different</a:t>
                </a:r>
                <a:r>
                  <a:rPr lang="en-US" sz="2800" dirty="0"/>
                  <a:t> from zero in a model?</a:t>
                </a:r>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702197" y="983807"/>
                <a:ext cx="10787605" cy="5324396"/>
              </a:xfrm>
              <a:blipFill>
                <a:blip r:embed="rId2"/>
                <a:stretch>
                  <a:fillRect l="-1058" t="-950" r="-152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29279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E639C-F0BF-954C-BCD9-372C5BDA1776}"/>
              </a:ext>
            </a:extLst>
          </p:cNvPr>
          <p:cNvSpPr>
            <a:spLocks noGrp="1"/>
          </p:cNvSpPr>
          <p:nvPr>
            <p:ph type="title"/>
          </p:nvPr>
        </p:nvSpPr>
        <p:spPr/>
        <p:txBody>
          <a:bodyPr/>
          <a:lstStyle/>
          <a:p>
            <a:r>
              <a:rPr lang="en-US" dirty="0"/>
              <a:t>An infamous AB Test: 41 Shades of Blue</a:t>
            </a:r>
          </a:p>
        </p:txBody>
      </p:sp>
      <p:sp>
        <p:nvSpPr>
          <p:cNvPr id="4" name="Slide Number Placeholder 3">
            <a:extLst>
              <a:ext uri="{FF2B5EF4-FFF2-40B4-BE49-F238E27FC236}">
                <a16:creationId xmlns:a16="http://schemas.microsoft.com/office/drawing/2014/main" id="{6BA271FB-F6FA-D743-A099-5B0B28780549}"/>
              </a:ext>
            </a:extLst>
          </p:cNvPr>
          <p:cNvSpPr>
            <a:spLocks noGrp="1"/>
          </p:cNvSpPr>
          <p:nvPr>
            <p:ph type="sldNum" sz="quarter" idx="12"/>
          </p:nvPr>
        </p:nvSpPr>
        <p:spPr/>
        <p:txBody>
          <a:bodyPr/>
          <a:lstStyle/>
          <a:p>
            <a:fld id="{8C616E8F-BF65-1643-9F00-FF84D0665BC6}" type="slidenum">
              <a:rPr lang="en-US" smtClean="0"/>
              <a:t>30</a:t>
            </a:fld>
            <a:endParaRPr lang="en-US"/>
          </a:p>
        </p:txBody>
      </p:sp>
      <p:pic>
        <p:nvPicPr>
          <p:cNvPr id="5" name="Picture 4">
            <a:extLst>
              <a:ext uri="{FF2B5EF4-FFF2-40B4-BE49-F238E27FC236}">
                <a16:creationId xmlns:a16="http://schemas.microsoft.com/office/drawing/2014/main" id="{A19B7D80-C69D-7049-98BE-C054FB4E3B23}"/>
              </a:ext>
            </a:extLst>
          </p:cNvPr>
          <p:cNvPicPr>
            <a:picLocks noChangeAspect="1"/>
          </p:cNvPicPr>
          <p:nvPr/>
        </p:nvPicPr>
        <p:blipFill>
          <a:blip r:embed="rId2"/>
          <a:stretch>
            <a:fillRect/>
          </a:stretch>
        </p:blipFill>
        <p:spPr>
          <a:xfrm>
            <a:off x="2224231" y="1022983"/>
            <a:ext cx="7743537" cy="4345120"/>
          </a:xfrm>
          <a:prstGeom prst="rect">
            <a:avLst/>
          </a:prstGeom>
        </p:spPr>
      </p:pic>
      <p:sp>
        <p:nvSpPr>
          <p:cNvPr id="6" name="Rectangle 5">
            <a:extLst>
              <a:ext uri="{FF2B5EF4-FFF2-40B4-BE49-F238E27FC236}">
                <a16:creationId xmlns:a16="http://schemas.microsoft.com/office/drawing/2014/main" id="{78A2F247-5916-1B46-8EA4-A4170E4EC197}"/>
              </a:ext>
            </a:extLst>
          </p:cNvPr>
          <p:cNvSpPr/>
          <p:nvPr/>
        </p:nvSpPr>
        <p:spPr>
          <a:xfrm>
            <a:off x="929639" y="5529199"/>
            <a:ext cx="10332720" cy="492443"/>
          </a:xfrm>
          <a:prstGeom prst="rect">
            <a:avLst/>
          </a:prstGeom>
        </p:spPr>
        <p:txBody>
          <a:bodyPr wrap="square">
            <a:spAutoFit/>
          </a:bodyPr>
          <a:lstStyle/>
          <a:p>
            <a:r>
              <a:rPr lang="en-US" sz="2600" dirty="0"/>
              <a:t>How should the study proceed?  How should the data be analyzed?</a:t>
            </a:r>
          </a:p>
        </p:txBody>
      </p:sp>
    </p:spTree>
    <p:extLst>
      <p:ext uri="{BB962C8B-B14F-4D97-AF65-F5344CB8AC3E}">
        <p14:creationId xmlns:p14="http://schemas.microsoft.com/office/powerpoint/2010/main" val="2553652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Experimental Design</a:t>
            </a:r>
          </a:p>
        </p:txBody>
      </p:sp>
      <p:sp>
        <p:nvSpPr>
          <p:cNvPr id="3" name="Slide Number Placeholder 2"/>
          <p:cNvSpPr>
            <a:spLocks noGrp="1"/>
          </p:cNvSpPr>
          <p:nvPr>
            <p:ph type="sldNum" sz="quarter" idx="12"/>
          </p:nvPr>
        </p:nvSpPr>
        <p:spPr/>
        <p:txBody>
          <a:bodyPr/>
          <a:lstStyle/>
          <a:p>
            <a:fld id="{47445CB2-BF6F-6E49-AC61-7BDDE2E02F5B}" type="slidenum">
              <a:rPr lang="en-US" smtClean="0"/>
              <a:t>31</a:t>
            </a:fld>
            <a:endParaRPr lang="en-US"/>
          </a:p>
        </p:txBody>
      </p:sp>
    </p:spTree>
    <p:extLst>
      <p:ext uri="{BB962C8B-B14F-4D97-AF65-F5344CB8AC3E}">
        <p14:creationId xmlns:p14="http://schemas.microsoft.com/office/powerpoint/2010/main" val="4019955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Beyond CRD designs </a:t>
            </a:r>
            <a:br>
              <a:rPr lang="en-US" dirty="0"/>
            </a:b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The approaches we have seen to experiments all rely on the completely randomized design (CRD) approach. There are many extensions to the CRD approach depending on the setting. For example: </a:t>
            </a:r>
          </a:p>
          <a:p>
            <a:pPr marL="457200" indent="-457200">
              <a:buFont typeface="Arial" panose="020B0604020202020204" pitchFamily="34" charset="0"/>
              <a:buChar char="•"/>
            </a:pPr>
            <a:r>
              <a:rPr lang="en-US" sz="2800" dirty="0"/>
              <a:t>If there are more than two types of treatments (for example: (</a:t>
            </a:r>
            <a:r>
              <a:rPr lang="en-US" sz="2800" dirty="0" err="1"/>
              <a:t>i</a:t>
            </a:r>
            <a:r>
              <a:rPr lang="en-US" sz="2800" dirty="0"/>
              <a:t>) font type and (ii) old vs. new layout), then a </a:t>
            </a:r>
            <a:r>
              <a:rPr lang="en-US" sz="2800" i="1" dirty="0"/>
              <a:t>factorial </a:t>
            </a:r>
            <a:r>
              <a:rPr lang="en-US" sz="2800" dirty="0"/>
              <a:t>approach can be used to test both types of treatments at the same time. </a:t>
            </a:r>
          </a:p>
          <a:p>
            <a:pPr marL="457200" indent="-457200">
              <a:buFont typeface="Arial" panose="020B0604020202020204" pitchFamily="34" charset="0"/>
              <a:buChar char="•"/>
            </a:pPr>
            <a:r>
              <a:rPr lang="en-US" sz="2800" dirty="0"/>
              <a:t>If the treatment effect is expected to be different across different subgroups (for example possibly different for men vs. women), then a stratified/cluster randomized design should be used. </a:t>
            </a: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32</a:t>
            </a:fld>
            <a:endParaRPr lang="en-US"/>
          </a:p>
        </p:txBody>
      </p:sp>
    </p:spTree>
    <p:extLst>
      <p:ext uri="{BB962C8B-B14F-4D97-AF65-F5344CB8AC3E}">
        <p14:creationId xmlns:p14="http://schemas.microsoft.com/office/powerpoint/2010/main" val="3391624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Beyond CRD designs (cont.) </a:t>
            </a:r>
            <a:br>
              <a:rPr lang="en-US" dirty="0"/>
            </a:b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These different experimental designs will need to have adjusted analysis approaches to analyze them appropriately. </a:t>
            </a:r>
          </a:p>
          <a:p>
            <a:endParaRPr lang="en-US" sz="2800" dirty="0"/>
          </a:p>
          <a:p>
            <a:r>
              <a:rPr lang="en-US" sz="2800" dirty="0"/>
              <a:t>Examples: </a:t>
            </a:r>
          </a:p>
          <a:p>
            <a:pPr marL="514350" indent="-514350">
              <a:buFont typeface="+mj-lt"/>
              <a:buAutoNum type="arabicPeriod"/>
            </a:pPr>
            <a:r>
              <a:rPr lang="en-US" b="1" dirty="0"/>
              <a:t>factorial design: </a:t>
            </a:r>
            <a:r>
              <a:rPr lang="en-US" sz="2800" dirty="0"/>
              <a:t>a multi-way ANOVA when the response </a:t>
            </a:r>
            <a:r>
              <a:rPr lang="en-US" dirty="0"/>
              <a:t>variable is quantitative.</a:t>
            </a:r>
            <a:endParaRPr lang="en-US" sz="2800" dirty="0"/>
          </a:p>
          <a:p>
            <a:pPr marL="514350" indent="-514350">
              <a:buFont typeface="+mj-lt"/>
              <a:buAutoNum type="arabicPeriod"/>
            </a:pPr>
            <a:r>
              <a:rPr lang="en-US" sz="2800" b="1" dirty="0"/>
              <a:t>stratified analysis</a:t>
            </a:r>
            <a:r>
              <a:rPr lang="en-US" sz="2800" dirty="0"/>
              <a:t>: the Mantel-</a:t>
            </a:r>
            <a:r>
              <a:rPr lang="en-US" sz="2800" dirty="0" err="1"/>
              <a:t>Haenszel</a:t>
            </a:r>
            <a:r>
              <a:rPr lang="en-US" sz="2800" dirty="0"/>
              <a:t> test for cluster randomized design with a categorical response variable.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33</a:t>
            </a:fld>
            <a:endParaRPr lang="en-US"/>
          </a:p>
        </p:txBody>
      </p:sp>
    </p:spTree>
    <p:extLst>
      <p:ext uri="{BB962C8B-B14F-4D97-AF65-F5344CB8AC3E}">
        <p14:creationId xmlns:p14="http://schemas.microsoft.com/office/powerpoint/2010/main" val="4014981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Beyond CRD designs (cont.) </a:t>
            </a:r>
            <a:br>
              <a:rPr lang="en-US" dirty="0"/>
            </a:b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But all of these procedures rely on the fact that there is a fixed sample size for the experiment. This has a glaring limitation: you have to wait to analyze until </a:t>
            </a:r>
            <a:r>
              <a:rPr lang="en-US" sz="2800" i="1" dirty="0"/>
              <a:t>n</a:t>
            </a:r>
            <a:r>
              <a:rPr lang="en-US" sz="2800" dirty="0"/>
              <a:t> is recruited/reached. </a:t>
            </a:r>
          </a:p>
          <a:p>
            <a:endParaRPr lang="en-US" sz="2800" dirty="0"/>
          </a:p>
          <a:p>
            <a:r>
              <a:rPr lang="en-US" sz="2800" dirty="0"/>
              <a:t>If you peak at the results before </a:t>
            </a:r>
            <a:r>
              <a:rPr lang="en-US" sz="2800" i="1" dirty="0"/>
              <a:t>n</a:t>
            </a:r>
            <a:r>
              <a:rPr lang="en-US" sz="2800" dirty="0"/>
              <a:t> is reached, then this is a form of </a:t>
            </a:r>
            <a:r>
              <a:rPr lang="en-US" sz="2800" i="1" dirty="0"/>
              <a:t>multiple comparisons </a:t>
            </a:r>
            <a:r>
              <a:rPr lang="en-US" sz="2800" dirty="0"/>
              <a:t>and thus overall Type I error rate is inflated.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spTree>
    <p:extLst>
      <p:ext uri="{BB962C8B-B14F-4D97-AF65-F5344CB8AC3E}">
        <p14:creationId xmlns:p14="http://schemas.microsoft.com/office/powerpoint/2010/main" val="1466130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Bandit Designs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A </a:t>
            </a:r>
            <a:r>
              <a:rPr lang="en-US" sz="2800" i="1" dirty="0"/>
              <a:t>sequential </a:t>
            </a:r>
            <a:r>
              <a:rPr lang="en-US" sz="2800" dirty="0"/>
              <a:t>or </a:t>
            </a:r>
            <a:r>
              <a:rPr lang="en-US" sz="2800" i="1" dirty="0"/>
              <a:t>adaptive </a:t>
            </a:r>
            <a:r>
              <a:rPr lang="en-US" sz="2800" dirty="0"/>
              <a:t>procedure can be used if you would like to intermittently check the results as subjects are recruited (or want to look at the results after each and every new subject is enrolled). </a:t>
            </a:r>
          </a:p>
          <a:p>
            <a:endParaRPr lang="en-US" sz="2800" dirty="0"/>
          </a:p>
          <a:p>
            <a:r>
              <a:rPr lang="en-US" sz="2800" dirty="0"/>
              <a:t>One example of a sequential test/procedure is a </a:t>
            </a:r>
            <a:r>
              <a:rPr lang="en-US" sz="2800" i="1" dirty="0"/>
              <a:t>bandit-armed </a:t>
            </a:r>
            <a:r>
              <a:rPr lang="en-US" sz="2800" dirty="0"/>
              <a:t>design. In this design, after a burn-in period based on a CRD, then the treatment that is performing better is chosen more often to be administered to the subjects. </a:t>
            </a:r>
          </a:p>
          <a:p>
            <a:endParaRPr lang="en-US" sz="2800" dirty="0">
              <a:effectLst/>
            </a:endParaRP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35</a:t>
            </a:fld>
            <a:endParaRPr lang="en-US"/>
          </a:p>
        </p:txBody>
      </p:sp>
    </p:spTree>
    <p:extLst>
      <p:ext uri="{BB962C8B-B14F-4D97-AF65-F5344CB8AC3E}">
        <p14:creationId xmlns:p14="http://schemas.microsoft.com/office/powerpoint/2010/main" val="1604905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Bandit Design Example</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For example, in the </a:t>
            </a:r>
            <a:r>
              <a:rPr lang="en-US" sz="2800" i="1" dirty="0"/>
              <a:t>play the winner </a:t>
            </a:r>
            <a:r>
              <a:rPr lang="en-US" sz="2800" dirty="0"/>
              <a:t>approach for a binary outcome, if treatment </a:t>
            </a:r>
            <a:r>
              <a:rPr lang="en-US" sz="2800" i="1" dirty="0"/>
              <a:t>A</a:t>
            </a:r>
            <a:r>
              <a:rPr lang="en-US" sz="2800" dirty="0"/>
              <a:t> is successful for a subject, then you continue to administer this treatment to the next subject until it fails, and then you skip to treatment </a:t>
            </a:r>
            <a:r>
              <a:rPr lang="en-US" sz="2800" i="1" dirty="0"/>
              <a:t>B</a:t>
            </a:r>
            <a:r>
              <a:rPr lang="en-US" sz="2800" dirty="0"/>
              <a:t>, and vice versa. </a:t>
            </a:r>
          </a:p>
          <a:p>
            <a:endParaRPr lang="en-US" sz="2800" dirty="0"/>
          </a:p>
          <a:p>
            <a:r>
              <a:rPr lang="en-US" sz="2800" dirty="0"/>
              <a:t>The advantage to this approach is that if one treatment is truly better, then the number of subjects exposed to the worse treatment is lessened. </a:t>
            </a:r>
          </a:p>
          <a:p>
            <a:endParaRPr lang="en-US" sz="2800" dirty="0">
              <a:effectLst/>
            </a:endParaRPr>
          </a:p>
          <a:p>
            <a:r>
              <a:rPr lang="en-US" sz="2800" dirty="0"/>
              <a:t>What is a major disadvantage?</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36</a:t>
            </a:fld>
            <a:endParaRPr lang="en-US"/>
          </a:p>
        </p:txBody>
      </p:sp>
    </p:spTree>
    <p:extLst>
      <p:ext uri="{BB962C8B-B14F-4D97-AF65-F5344CB8AC3E}">
        <p14:creationId xmlns:p14="http://schemas.microsoft.com/office/powerpoint/2010/main" val="2996836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Bayesian Bandit Designs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Our friend Bayes’ theorem comes into play again if we would like to have a bandit design for a quantitative outcome. </a:t>
            </a:r>
          </a:p>
          <a:p>
            <a:endParaRPr lang="en-US" sz="2800" dirty="0"/>
          </a:p>
          <a:p>
            <a:r>
              <a:rPr lang="en-US" sz="2800" dirty="0"/>
              <a:t>The randomization to treatment for each subject is based on a biased coin, where the probability of being assigned to treatment </a:t>
            </a:r>
            <a:r>
              <a:rPr lang="en-US" sz="2800" i="1" dirty="0"/>
              <a:t>A</a:t>
            </a:r>
            <a:r>
              <a:rPr lang="en-US" sz="2800" dirty="0"/>
              <a:t> is based on the poster probability that treatment </a:t>
            </a:r>
            <a:r>
              <a:rPr lang="en-US" sz="2800" i="1" dirty="0"/>
              <a:t>A</a:t>
            </a:r>
            <a:r>
              <a:rPr lang="en-US" sz="2800" dirty="0"/>
              <a:t> is a better treatment.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37</a:t>
            </a:fld>
            <a:endParaRPr lang="en-US"/>
          </a:p>
        </p:txBody>
      </p:sp>
    </p:spTree>
    <p:extLst>
      <p:ext uri="{BB962C8B-B14F-4D97-AF65-F5344CB8AC3E}">
        <p14:creationId xmlns:p14="http://schemas.microsoft.com/office/powerpoint/2010/main" val="2515444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Bayesian Bandit Designs (cont.)</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580256" cy="5130445"/>
              </a:xfrm>
            </p:spPr>
            <p:txBody>
              <a:bodyPr/>
              <a:lstStyle/>
              <a:p>
                <a:r>
                  <a:rPr lang="en-US" sz="2800" dirty="0"/>
                  <a:t>This probability can be calculated based on the Bayes theorem as follows: </a:t>
                </a:r>
              </a:p>
              <a:p>
                <a:endParaRPr lang="en-US" sz="900" dirty="0"/>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𝑡𝑟</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𝐴</m:t>
                                  </m:r>
                                </m:sub>
                              </m:sSub>
                            </m:sub>
                          </m:sSub>
                          <m:r>
                            <a:rPr lang="en-US" sz="2800" b="0" i="1" smtClean="0">
                              <a:latin typeface="Cambria Math" panose="02040503050406030204" pitchFamily="18" charset="0"/>
                            </a:rPr>
                            <m:t>&gt;</m:t>
                          </m:r>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𝑡𝑟</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b="0" i="1" smtClean="0">
                                      <a:latin typeface="Cambria Math" panose="02040503050406030204" pitchFamily="18" charset="0"/>
                                    </a:rPr>
                                    <m:t>𝐵</m:t>
                                  </m:r>
                                </m:sub>
                              </m:sSub>
                            </m:sub>
                          </m:sSub>
                        </m:e>
                        <m:e>
                          <m:r>
                            <a:rPr lang="en-US" sz="2800" b="0" i="1" smtClean="0">
                              <a:latin typeface="Cambria Math" panose="02040503050406030204" pitchFamily="18" charset="0"/>
                            </a:rPr>
                            <m:t>𝐷𝑎𝑡𝑎</m:t>
                          </m:r>
                        </m:e>
                      </m:d>
                    </m:oMath>
                  </m:oMathPara>
                </a14:m>
                <a:endParaRPr lang="en-US"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𝐷𝑎𝑡𝑎</m:t>
                          </m:r>
                        </m:e>
                        <m:e>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𝑡𝑟</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𝐴</m:t>
                                  </m:r>
                                </m:sub>
                              </m:sSub>
                            </m:sub>
                          </m:sSub>
                          <m:r>
                            <a:rPr lang="en-US" sz="2800" i="1">
                              <a:latin typeface="Cambria Math" panose="02040503050406030204" pitchFamily="18" charset="0"/>
                            </a:rPr>
                            <m:t>&gt;</m:t>
                          </m:r>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𝑡𝑟</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𝐵</m:t>
                                  </m:r>
                                </m:sub>
                              </m:sSub>
                            </m:sub>
                          </m:sSub>
                        </m:e>
                      </m:d>
                      <m:r>
                        <a:rPr lang="en-US" sz="2800" b="0" i="1" smtClean="0">
                          <a:latin typeface="Cambria Math" panose="02040503050406030204" pitchFamily="18" charset="0"/>
                          <a:ea typeface="Cambria Math" panose="02040503050406030204" pitchFamily="18" charset="0"/>
                        </a:rPr>
                        <m:t>𝑃</m:t>
                      </m:r>
                      <m:r>
                        <a:rPr lang="en-US" sz="2800" b="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𝑡𝑟</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𝐴</m:t>
                              </m:r>
                            </m:sub>
                          </m:sSub>
                        </m:sub>
                      </m:sSub>
                      <m:r>
                        <a:rPr lang="en-US" sz="2800" i="1">
                          <a:latin typeface="Cambria Math" panose="02040503050406030204" pitchFamily="18" charset="0"/>
                        </a:rPr>
                        <m:t>&gt;</m:t>
                      </m:r>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𝑡𝑟</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𝐵</m:t>
                              </m:r>
                            </m:sub>
                          </m:sSub>
                        </m:sub>
                      </m:sSub>
                      <m:r>
                        <a:rPr lang="en-US" sz="2800" b="0" i="1" smtClean="0">
                          <a:latin typeface="Cambria Math" panose="02040503050406030204" pitchFamily="18" charset="0"/>
                          <a:ea typeface="Cambria Math" panose="02040503050406030204" pitchFamily="18" charset="0"/>
                        </a:rPr>
                        <m:t>)</m:t>
                      </m:r>
                    </m:oMath>
                  </m:oMathPara>
                </a14:m>
                <a:endParaRPr lang="en-US" sz="2800" dirty="0"/>
              </a:p>
              <a:p>
                <a:endParaRPr lang="en-US" sz="2800" dirty="0"/>
              </a:p>
              <a:p>
                <a:r>
                  <a:rPr lang="en-US" sz="2800" dirty="0"/>
                  <a:t>where </a:t>
                </a:r>
                <a14:m>
                  <m:oMath xmlns:m="http://schemas.openxmlformats.org/officeDocument/2006/math">
                    <m:r>
                      <a:rPr lang="en-US" sz="2800" i="1">
                        <a:latin typeface="Cambria Math" panose="02040503050406030204" pitchFamily="18" charset="0"/>
                        <a:ea typeface="Cambria Math" panose="02040503050406030204" pitchFamily="18" charset="0"/>
                      </a:rPr>
                      <m:t>𝑃</m:t>
                    </m:r>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𝑡𝑟</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𝐴</m:t>
                            </m:r>
                          </m:sub>
                        </m:sSub>
                      </m:sub>
                    </m:sSub>
                    <m:r>
                      <a:rPr lang="en-US" sz="2800" i="1">
                        <a:latin typeface="Cambria Math" panose="02040503050406030204" pitchFamily="18" charset="0"/>
                      </a:rPr>
                      <m:t>&gt;</m:t>
                    </m:r>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𝑡𝑟</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𝐵</m:t>
                            </m:r>
                          </m:sub>
                        </m:sSub>
                      </m:sub>
                    </m:sSub>
                    <m:r>
                      <a:rPr lang="en-US" sz="2800" i="1">
                        <a:latin typeface="Cambria Math" panose="02040503050406030204" pitchFamily="18" charset="0"/>
                        <a:ea typeface="Cambria Math" panose="02040503050406030204" pitchFamily="18" charset="0"/>
                      </a:rPr>
                      <m:t>)</m:t>
                    </m:r>
                  </m:oMath>
                </a14:m>
                <a:r>
                  <a:rPr lang="en-US" sz="2800" dirty="0"/>
                  <a:t> is the prior belief (can be set to 0.5). </a:t>
                </a:r>
              </a:p>
              <a:p>
                <a:endParaRPr lang="en-US" sz="2800" dirty="0"/>
              </a:p>
              <a:p>
                <a:r>
                  <a:rPr lang="en-US" sz="2800" dirty="0"/>
                  <a:t>This can easily extend to more than just 2 treatment groups. </a:t>
                </a:r>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580256" cy="5130445"/>
              </a:xfrm>
              <a:blipFill>
                <a:blip r:embed="rId2"/>
                <a:stretch>
                  <a:fillRect l="-119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38</a:t>
            </a:fld>
            <a:endParaRPr lang="en-US"/>
          </a:p>
        </p:txBody>
      </p:sp>
    </p:spTree>
    <p:extLst>
      <p:ext uri="{BB962C8B-B14F-4D97-AF65-F5344CB8AC3E}">
        <p14:creationId xmlns:p14="http://schemas.microsoft.com/office/powerpoint/2010/main" val="1966231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ECMO Trial: Bayesian Bandit Trial Example</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In the 80’s a bandit-armed design (Bartlett, et al.) was used to determine whether or not Extracorporeal Membrane Oxygenation (ECMO) would improve survival (compared to ‘standard of care’) of neonatal patients (premature babies) experiencing respiratory failure.</a:t>
            </a:r>
          </a:p>
          <a:p>
            <a:endParaRPr lang="en-US" sz="2800" dirty="0"/>
          </a:p>
          <a:p>
            <a:r>
              <a:rPr lang="en-US" sz="2800" dirty="0"/>
              <a:t>In the end, only 11 patients were enrolled before “statistical significance” was achieved.   </a:t>
            </a:r>
          </a:p>
          <a:p>
            <a:endParaRPr lang="en-US" sz="2800" dirty="0">
              <a:effectLst/>
            </a:endParaRPr>
          </a:p>
          <a:p>
            <a:r>
              <a:rPr lang="en-US" sz="2800" dirty="0"/>
              <a:t>What is an issue with these results?</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39</a:t>
            </a:fld>
            <a:endParaRPr lang="en-US"/>
          </a:p>
        </p:txBody>
      </p:sp>
    </p:spTree>
    <p:extLst>
      <p:ext uri="{BB962C8B-B14F-4D97-AF65-F5344CB8AC3E}">
        <p14:creationId xmlns:p14="http://schemas.microsoft.com/office/powerpoint/2010/main" val="648053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Association vs. Causation (cont.)</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578734" y="1319514"/>
            <a:ext cx="10799179" cy="5081286"/>
          </a:xfrm>
        </p:spPr>
        <p:txBody>
          <a:bodyPr/>
          <a:lstStyle/>
          <a:p>
            <a:r>
              <a:rPr lang="en-US" sz="2800" dirty="0"/>
              <a:t>But what can we say about a </a:t>
            </a:r>
            <a:r>
              <a:rPr lang="en-US" sz="2800" i="1" dirty="0"/>
              <a:t>causal association</a:t>
            </a:r>
            <a:r>
              <a:rPr lang="en-US" sz="2800" dirty="0"/>
              <a:t>?  That is, can we manipulate </a:t>
            </a:r>
            <a:r>
              <a:rPr lang="en-US" sz="2800" i="1" dirty="0"/>
              <a:t>X</a:t>
            </a:r>
            <a:r>
              <a:rPr lang="en-US" sz="2800" dirty="0"/>
              <a:t> in order to influence </a:t>
            </a:r>
            <a:r>
              <a:rPr lang="en-US" sz="2800" i="1" dirty="0"/>
              <a:t>Y</a:t>
            </a:r>
            <a:r>
              <a:rPr lang="en-US" sz="2800" dirty="0"/>
              <a:t>?</a:t>
            </a:r>
          </a:p>
          <a:p>
            <a:endParaRPr lang="en-US" sz="2800" dirty="0"/>
          </a:p>
          <a:p>
            <a:r>
              <a:rPr lang="en-US" sz="2800" dirty="0"/>
              <a:t>Not necessarily.  Why not? </a:t>
            </a:r>
          </a:p>
          <a:p>
            <a:r>
              <a:rPr lang="en-US" sz="2800" dirty="0"/>
              <a:t>	There is potential for confounding factors to be the driving force for 	the observed association.</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29665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ECMO Trial</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40</a:t>
            </a:fld>
            <a:endParaRPr lang="en-US"/>
          </a:p>
        </p:txBody>
      </p:sp>
      <p:pic>
        <p:nvPicPr>
          <p:cNvPr id="4" name="Picture 3">
            <a:extLst>
              <a:ext uri="{FF2B5EF4-FFF2-40B4-BE49-F238E27FC236}">
                <a16:creationId xmlns:a16="http://schemas.microsoft.com/office/drawing/2014/main" id="{17610D81-370A-0644-8A03-850543288E1A}"/>
              </a:ext>
            </a:extLst>
          </p:cNvPr>
          <p:cNvPicPr>
            <a:picLocks noChangeAspect="1"/>
          </p:cNvPicPr>
          <p:nvPr/>
        </p:nvPicPr>
        <p:blipFill>
          <a:blip r:embed="rId2"/>
          <a:stretch>
            <a:fillRect/>
          </a:stretch>
        </p:blipFill>
        <p:spPr>
          <a:xfrm>
            <a:off x="2449286" y="983807"/>
            <a:ext cx="7251121" cy="5183916"/>
          </a:xfrm>
          <a:prstGeom prst="rect">
            <a:avLst/>
          </a:prstGeom>
        </p:spPr>
      </p:pic>
    </p:spTree>
    <p:extLst>
      <p:ext uri="{BB962C8B-B14F-4D97-AF65-F5344CB8AC3E}">
        <p14:creationId xmlns:p14="http://schemas.microsoft.com/office/powerpoint/2010/main" val="11580189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effectLst/>
              </a:rPr>
              <a:t>Analysis of Bayesian</a:t>
            </a: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17087" y="983807"/>
            <a:ext cx="10327008" cy="5130445"/>
          </a:xfrm>
        </p:spPr>
        <p:txBody>
          <a:bodyPr/>
          <a:lstStyle/>
          <a:p>
            <a:r>
              <a:rPr lang="en-US" sz="2800" dirty="0"/>
              <a:t>So when should you stop an adaptively designed trial?</a:t>
            </a:r>
          </a:p>
          <a:p>
            <a:endParaRPr lang="en-US" sz="900" dirty="0">
              <a:effectLst/>
            </a:endParaRPr>
          </a:p>
          <a:p>
            <a:r>
              <a:rPr lang="en-US" sz="2800" dirty="0"/>
              <a:t>You could continue the trial until a </a:t>
            </a:r>
            <a:r>
              <a:rPr lang="en-US" sz="2800" i="1" dirty="0"/>
              <a:t>p</a:t>
            </a:r>
            <a:r>
              <a:rPr lang="en-US" sz="2800" dirty="0"/>
              <a:t>-value of less than 0.05 is achieved (or until a large sample size is taken without coming to a statistically significant result)?</a:t>
            </a:r>
          </a:p>
          <a:p>
            <a:endParaRPr lang="en-US" sz="900" dirty="0">
              <a:effectLst/>
            </a:endParaRPr>
          </a:p>
          <a:p>
            <a:r>
              <a:rPr lang="en-US" sz="2800" dirty="0"/>
              <a:t>What is an issue with this “stopping criterion”?</a:t>
            </a:r>
          </a:p>
          <a:p>
            <a:endParaRPr lang="en-US" sz="900" dirty="0">
              <a:effectLst/>
            </a:endParaRPr>
          </a:p>
          <a:p>
            <a:r>
              <a:rPr lang="en-US" sz="2800" dirty="0"/>
              <a:t>If our </a:t>
            </a:r>
            <a:r>
              <a:rPr lang="en-US" sz="2800" i="1" dirty="0"/>
              <a:t>p</a:t>
            </a:r>
            <a:r>
              <a:rPr lang="en-US" sz="2800" dirty="0"/>
              <a:t>-value is determined from a classical method, then this is an example of </a:t>
            </a:r>
            <a:r>
              <a:rPr lang="en-US" sz="2800" u="sng" dirty="0"/>
              <a:t>multiple comparisons</a:t>
            </a:r>
            <a:r>
              <a:rPr lang="en-US" sz="2800" dirty="0"/>
              <a:t>: you have looked at the data at many points along the timeline, so a significant result is more likely to occur than 0.05 if there is not a </a:t>
            </a:r>
            <a:r>
              <a:rPr lang="en-US" sz="2800" i="1" dirty="0"/>
              <a:t>true</a:t>
            </a:r>
            <a:r>
              <a:rPr lang="en-US" sz="2800" dirty="0"/>
              <a:t> difference in the treatments. </a:t>
            </a:r>
          </a:p>
          <a:p>
            <a:endParaRPr lang="en-US" sz="900" dirty="0">
              <a:effectLst/>
            </a:endParaRPr>
          </a:p>
          <a:p>
            <a:r>
              <a:rPr lang="en-US" sz="2800" dirty="0"/>
              <a:t>We need to adjust how the ‘statistical significance’ is determined!</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41</a:t>
            </a:fld>
            <a:endParaRPr lang="en-US"/>
          </a:p>
        </p:txBody>
      </p:sp>
    </p:spTree>
    <p:extLst>
      <p:ext uri="{BB962C8B-B14F-4D97-AF65-F5344CB8AC3E}">
        <p14:creationId xmlns:p14="http://schemas.microsoft.com/office/powerpoint/2010/main" val="73932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Controlling for confounding</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How can we fix this issue of confounding variables? </a:t>
            </a:r>
          </a:p>
          <a:p>
            <a:endParaRPr lang="en-US" dirty="0"/>
          </a:p>
          <a:p>
            <a:r>
              <a:rPr lang="en-US" dirty="0"/>
              <a:t>There are 2 main approaches: </a:t>
            </a:r>
          </a:p>
          <a:p>
            <a:pPr marL="457200" indent="-457200">
              <a:buFont typeface="+mj-lt"/>
              <a:buAutoNum type="arabicPeriod"/>
            </a:pPr>
            <a:r>
              <a:rPr lang="en-US" dirty="0"/>
              <a:t>Model all possible confounders by including them into the model (multiple regression, for example).  </a:t>
            </a:r>
          </a:p>
          <a:p>
            <a:pPr marL="457200" indent="-457200">
              <a:buFont typeface="+mj-lt"/>
              <a:buAutoNum type="arabicPeriod"/>
            </a:pPr>
            <a:r>
              <a:rPr lang="en-US" dirty="0"/>
              <a:t>An </a:t>
            </a:r>
            <a:r>
              <a:rPr lang="en-US" i="1" dirty="0"/>
              <a:t>experiment</a:t>
            </a:r>
            <a:r>
              <a:rPr lang="en-US" dirty="0"/>
              <a:t> can be performed where the scientist manipulates the levels of the predictor (now called the </a:t>
            </a:r>
            <a:r>
              <a:rPr lang="en-US" i="1" dirty="0"/>
              <a:t>treatment</a:t>
            </a:r>
            <a:r>
              <a:rPr lang="en-US" dirty="0"/>
              <a:t>) to see how this leads to changes in values of the response.</a:t>
            </a:r>
          </a:p>
          <a:p>
            <a:r>
              <a:rPr lang="en-US" dirty="0"/>
              <a:t>    </a:t>
            </a:r>
          </a:p>
          <a:p>
            <a:r>
              <a:rPr lang="en-US" dirty="0"/>
              <a:t>What are the advantages and disadvantages of each approach?</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332001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Controlling for confounding: advantages/disadvantages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1. Modeling the confounders</a:t>
            </a:r>
          </a:p>
          <a:p>
            <a:pPr marL="342900" indent="-342900">
              <a:buFont typeface="Arial" panose="020B0604020202020204" pitchFamily="34" charset="0"/>
              <a:buChar char="•"/>
            </a:pPr>
            <a:r>
              <a:rPr lang="en-US" dirty="0"/>
              <a:t>Advantages: cheap</a:t>
            </a:r>
          </a:p>
          <a:p>
            <a:pPr marL="342900" indent="-342900">
              <a:buFont typeface="Arial" panose="020B0604020202020204" pitchFamily="34" charset="0"/>
              <a:buChar char="•"/>
            </a:pPr>
            <a:r>
              <a:rPr lang="en-US" dirty="0"/>
              <a:t>Disadvantages: not all confounders may be measured.</a:t>
            </a:r>
          </a:p>
          <a:p>
            <a:endParaRPr lang="en-US" dirty="0"/>
          </a:p>
          <a:p>
            <a:r>
              <a:rPr lang="en-US" dirty="0"/>
              <a:t>2. Performing an experiment</a:t>
            </a:r>
          </a:p>
          <a:p>
            <a:pPr marL="342900" indent="-342900">
              <a:buFont typeface="Arial" panose="020B0604020202020204" pitchFamily="34" charset="0"/>
              <a:buChar char="•"/>
            </a:pPr>
            <a:r>
              <a:rPr lang="en-US" dirty="0"/>
              <a:t>Advantages: confounders will be </a:t>
            </a:r>
            <a:r>
              <a:rPr lang="en-US" i="1" dirty="0"/>
              <a:t>balanced</a:t>
            </a:r>
            <a:r>
              <a:rPr lang="en-US" dirty="0"/>
              <a:t>, on average, across treatment groups</a:t>
            </a:r>
          </a:p>
          <a:p>
            <a:pPr marL="342900" indent="-342900">
              <a:buFont typeface="Arial" panose="020B0604020202020204" pitchFamily="34" charset="0"/>
              <a:buChar char="•"/>
            </a:pPr>
            <a:r>
              <a:rPr lang="en-US" dirty="0"/>
              <a:t>Disadvantages: expensive, can be an artificial environment</a:t>
            </a:r>
          </a:p>
        </p:txBody>
      </p:sp>
      <p:sp>
        <p:nvSpPr>
          <p:cNvPr id="5" name="Slide Number Placeholder 4"/>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1480648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Experiments and </a:t>
            </a:r>
            <a:r>
              <a:rPr lang="en-US" i="1" dirty="0"/>
              <a:t>AB</a:t>
            </a:r>
            <a:r>
              <a:rPr lang="en-US" dirty="0"/>
              <a:t>-testing</a:t>
            </a:r>
          </a:p>
        </p:txBody>
      </p:sp>
      <p:sp>
        <p:nvSpPr>
          <p:cNvPr id="3" name="Slide Number Placeholder 2"/>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1590776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Completely Randomized Design</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There are many ways to design an experiment, depending on the number of treatment types, number of treatment groups, how the treatment effect may vary across subgroups, etc... </a:t>
            </a:r>
          </a:p>
          <a:p>
            <a:r>
              <a:rPr lang="en-US" dirty="0"/>
              <a:t>	    </a:t>
            </a:r>
          </a:p>
          <a:p>
            <a:r>
              <a:rPr lang="en-US" dirty="0"/>
              <a:t>The simplest type of experiment is called a </a:t>
            </a:r>
            <a:r>
              <a:rPr lang="en-US" u="sng" dirty="0"/>
              <a:t>Completely Randomized Design</a:t>
            </a:r>
            <a:r>
              <a:rPr lang="en-US" dirty="0"/>
              <a:t> (CRD).  If two treatments, call them treatment </a:t>
            </a:r>
            <a:r>
              <a:rPr lang="en-US" i="1" dirty="0"/>
              <a:t>A</a:t>
            </a:r>
            <a:r>
              <a:rPr lang="en-US" dirty="0"/>
              <a:t> and treatment </a:t>
            </a:r>
            <a:r>
              <a:rPr lang="en-US" i="1" dirty="0"/>
              <a:t>B</a:t>
            </a:r>
            <a:r>
              <a:rPr lang="en-US" dirty="0"/>
              <a:t>, are to be compared across </a:t>
            </a:r>
            <a:r>
              <a:rPr lang="en-US" i="1" dirty="0"/>
              <a:t>n</a:t>
            </a:r>
            <a:r>
              <a:rPr lang="en-US" dirty="0"/>
              <a:t> subjects, then </a:t>
            </a:r>
            <a:r>
              <a:rPr lang="en-US" i="1" dirty="0"/>
              <a:t>n</a:t>
            </a:r>
            <a:r>
              <a:rPr lang="en-US" dirty="0"/>
              <a:t>/2 subject are randomly assigned to each group. </a:t>
            </a:r>
          </a:p>
          <a:p>
            <a:pPr marL="342900" indent="-342900">
              <a:buFont typeface="Arial" panose="020B0604020202020204" pitchFamily="34" charset="0"/>
              <a:buChar char="•"/>
            </a:pPr>
            <a:r>
              <a:rPr lang="en-US" dirty="0"/>
              <a:t>If </a:t>
            </a:r>
            <a:r>
              <a:rPr lang="en-US" i="1" dirty="0"/>
              <a:t>n </a:t>
            </a:r>
            <a:r>
              <a:rPr lang="en-US" dirty="0"/>
              <a:t>= 100, this is equivalent to putting all 100 names in a hat, and pulling 50 names out and assigning them to treatment </a:t>
            </a:r>
            <a:r>
              <a:rPr lang="en-US" i="1" dirty="0"/>
              <a:t>A</a:t>
            </a:r>
            <a:r>
              <a:rPr lang="en-US" dirty="0"/>
              <a:t>.</a:t>
            </a:r>
          </a:p>
          <a:p>
            <a:r>
              <a:rPr lang="en-US" dirty="0"/>
              <a:t>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13851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Experiments and </a:t>
            </a:r>
            <a:r>
              <a:rPr lang="en-US" i="1" dirty="0"/>
              <a:t>AB</a:t>
            </a:r>
            <a:r>
              <a:rPr lang="en-US" dirty="0"/>
              <a:t>-testing</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469571"/>
            <a:ext cx="10327008" cy="4838632"/>
          </a:xfrm>
        </p:spPr>
        <p:txBody>
          <a:bodyPr/>
          <a:lstStyle/>
          <a:p>
            <a:r>
              <a:rPr lang="en-US" sz="2800" dirty="0"/>
              <a:t>In the world of Data Science, performing experiments to determine causation, like the completely randomized design, is called </a:t>
            </a:r>
            <a:r>
              <a:rPr lang="en-US" sz="2800" i="1" u="sng" dirty="0"/>
              <a:t>AB</a:t>
            </a:r>
            <a:r>
              <a:rPr lang="en-US" sz="2800" u="sng" dirty="0"/>
              <a:t>-testing</a:t>
            </a:r>
            <a:r>
              <a:rPr lang="en-US" sz="2800" dirty="0"/>
              <a:t>.</a:t>
            </a:r>
          </a:p>
          <a:p>
            <a:r>
              <a:rPr lang="en-US" sz="2800" dirty="0"/>
              <a:t>	</a:t>
            </a:r>
          </a:p>
          <a:p>
            <a:r>
              <a:rPr lang="en-US" sz="2800" i="1" dirty="0"/>
              <a:t>AB</a:t>
            </a:r>
            <a:r>
              <a:rPr lang="en-US" sz="2800" dirty="0"/>
              <a:t>-testing is often used in the tech industry to determine which form of website design (the treatment) leads to more ad clicks, purchases, etc... (the response).  Or to determine the effect of a new app rollout (treatment) on revenue or usage (the response).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24202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12466</TotalTime>
  <Words>2375</Words>
  <Application>Microsoft Macintosh PowerPoint</Application>
  <PresentationFormat>Widescreen</PresentationFormat>
  <Paragraphs>267</Paragraphs>
  <Slides>41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Cambria Math</vt:lpstr>
      <vt:lpstr>Courier New</vt:lpstr>
      <vt:lpstr>Karla</vt:lpstr>
      <vt:lpstr>GEC_template</vt:lpstr>
      <vt:lpstr>Lecture 23: AB Testing</vt:lpstr>
      <vt:lpstr>Outline </vt:lpstr>
      <vt:lpstr>Association vs. Causation</vt:lpstr>
      <vt:lpstr>Association vs. Causation (cont.)</vt:lpstr>
      <vt:lpstr>Controlling for confounding</vt:lpstr>
      <vt:lpstr>Controlling for confounding: advantages/disadvantages</vt:lpstr>
      <vt:lpstr>Experiments and AB-testing</vt:lpstr>
      <vt:lpstr>Completely Randomized Design</vt:lpstr>
      <vt:lpstr>Experiments and AB-testing</vt:lpstr>
      <vt:lpstr>Assigning subject to treatments</vt:lpstr>
      <vt:lpstr>t-tests, binomial z-test, fisher exact test, oh my!</vt:lpstr>
      <vt:lpstr>Analyzing the results</vt:lpstr>
      <vt:lpstr>Analyzing the results (cont.)</vt:lpstr>
      <vt:lpstr>2-sample t-test</vt:lpstr>
      <vt:lpstr>2-sample z-test for proportions</vt:lpstr>
      <vt:lpstr>Normal approximation to the binomial</vt:lpstr>
      <vt:lpstr>Summary of analyses for CRD Experiments  </vt:lpstr>
      <vt:lpstr>Analyses for CRD Experiments in Python  </vt:lpstr>
      <vt:lpstr>ANOVA procedure </vt:lpstr>
      <vt:lpstr>Boxplot to illustrate ANOVA </vt:lpstr>
      <vt:lpstr>ANOVA F-test </vt:lpstr>
      <vt:lpstr>Comparing categorical variables</vt:lpstr>
      <vt:lpstr>χ2 test for independence </vt:lpstr>
      <vt:lpstr>Randomization test </vt:lpstr>
      <vt:lpstr>Randomization test (cont.) </vt:lpstr>
      <vt:lpstr>Fisher’s exact test </vt:lpstr>
      <vt:lpstr>Fisher’s exact test </vt:lpstr>
      <vt:lpstr>The app update roll-out problem</vt:lpstr>
      <vt:lpstr>χ2 test for goodness-of-fit</vt:lpstr>
      <vt:lpstr>An infamous AB Test: 41 Shades of Blue</vt:lpstr>
      <vt:lpstr>Adaptive Experimental Design</vt:lpstr>
      <vt:lpstr>Beyond CRD designs  </vt:lpstr>
      <vt:lpstr>Beyond CRD designs (cont.)  </vt:lpstr>
      <vt:lpstr>Beyond CRD designs (cont.)  </vt:lpstr>
      <vt:lpstr>Bandit Designs</vt:lpstr>
      <vt:lpstr>Bandit Design Example</vt:lpstr>
      <vt:lpstr>Bayesian Bandit Designs</vt:lpstr>
      <vt:lpstr>Bayesian Bandit Designs (cont.)</vt:lpstr>
      <vt:lpstr>ECMO Trial: Bayesian Bandit Trial Example</vt:lpstr>
      <vt:lpstr>ECMO Trial</vt:lpstr>
      <vt:lpstr>Analysis of Bayesian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363</cp:revision>
  <cp:lastPrinted>2018-11-26T18:14:33Z</cp:lastPrinted>
  <dcterms:created xsi:type="dcterms:W3CDTF">2018-07-11T02:31:23Z</dcterms:created>
  <dcterms:modified xsi:type="dcterms:W3CDTF">2018-12-03T17:56:19Z</dcterms:modified>
</cp:coreProperties>
</file>